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old" panose="00000800000000000000" pitchFamily="2" charset="0"/>
      <p:regular r:id="rId32"/>
      <p:bold r:id="rId33"/>
    </p:embeddedFont>
    <p:embeddedFont>
      <p:font typeface="Montserrat Classic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Montserrat Italics" panose="020B0604020202020204" charset="0"/>
      <p:regular r:id="rId36"/>
    </p:embeddedFont>
    <p:embeddedFont>
      <p:font typeface="Montserrat Semi-Bold" panose="020B0604020202020204" charset="0"/>
      <p:regular r:id="rId37"/>
    </p:embeddedFont>
    <p:embeddedFont>
      <p:font typeface="Source Sans Pro" panose="020B0503030403020204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Load Shifting:</a:t>
            </a:r>
          </a:p>
          <a:p>
            <a:r>
              <a:rPr lang="en-US"/>
              <a:t>Moving energy use from peak times to off-peak periods.</a:t>
            </a:r>
          </a:p>
          <a:p>
            <a:endParaRPr lang="en-US"/>
          </a:p>
          <a:p>
            <a:r>
              <a:rPr lang="en-US"/>
              <a:t>Balances demand, reduces strain on the grid, and lowers costs.</a:t>
            </a:r>
          </a:p>
          <a:p>
            <a:r>
              <a:rPr lang="en-US"/>
              <a:t>_______________</a:t>
            </a:r>
          </a:p>
          <a:p>
            <a:endParaRPr lang="en-US"/>
          </a:p>
          <a:p>
            <a:r>
              <a:rPr lang="en-US"/>
              <a:t>Efficiency Measures:</a:t>
            </a:r>
          </a:p>
          <a:p>
            <a:r>
              <a:rPr lang="en-US"/>
              <a:t>Reducing overall energy consumption without impacting performance.</a:t>
            </a:r>
          </a:p>
          <a:p>
            <a:endParaRPr lang="en-US"/>
          </a:p>
          <a:p>
            <a:r>
              <a:rPr lang="en-US"/>
              <a:t>Incorporates energy-efficient appliances, retrofits, and smarter usage practices.</a:t>
            </a:r>
          </a:p>
          <a:p>
            <a:endParaRPr lang="en-US"/>
          </a:p>
          <a:p>
            <a:r>
              <a:rPr lang="en-US"/>
              <a:t>_____________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Peak Shaving:</a:t>
            </a:r>
          </a:p>
          <a:p>
            <a:r>
              <a:rPr lang="en-US"/>
              <a:t>Minimising the highest peaks in energy demand.</a:t>
            </a:r>
          </a:p>
          <a:p>
            <a:endParaRPr lang="en-US"/>
          </a:p>
          <a:p>
            <a:r>
              <a:rPr lang="en-US"/>
              <a:t>Reduces the need for additional backup power and lowers operational costs.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Load Shifting:</a:t>
            </a:r>
          </a:p>
          <a:p>
            <a:r>
              <a:rPr lang="en-US"/>
              <a:t>Moving energy use from peak times to off-peak periods.</a:t>
            </a:r>
          </a:p>
          <a:p>
            <a:endParaRPr lang="en-US"/>
          </a:p>
          <a:p>
            <a:r>
              <a:rPr lang="en-US"/>
              <a:t>Balances demand, reduces strain on the grid, and lowers costs.</a:t>
            </a:r>
          </a:p>
          <a:p>
            <a:r>
              <a:rPr lang="en-US"/>
              <a:t>_______________</a:t>
            </a:r>
          </a:p>
          <a:p>
            <a:endParaRPr lang="en-US"/>
          </a:p>
          <a:p>
            <a:r>
              <a:rPr lang="en-US"/>
              <a:t>Efficiency Measures:</a:t>
            </a:r>
          </a:p>
          <a:p>
            <a:r>
              <a:rPr lang="en-US"/>
              <a:t>Reducing overall energy consumption without impacting performance.</a:t>
            </a:r>
          </a:p>
          <a:p>
            <a:endParaRPr lang="en-US"/>
          </a:p>
          <a:p>
            <a:r>
              <a:rPr lang="en-US"/>
              <a:t>Incorporates energy-efficient appliances, retrofits, and smarter usage practices.</a:t>
            </a:r>
          </a:p>
          <a:p>
            <a:endParaRPr lang="en-US"/>
          </a:p>
          <a:p>
            <a:r>
              <a:rPr lang="en-US"/>
              <a:t>_____________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Peak Shaving:</a:t>
            </a:r>
          </a:p>
          <a:p>
            <a:r>
              <a:rPr lang="en-US"/>
              <a:t>Minimising the highest peaks in energy demand.</a:t>
            </a:r>
          </a:p>
          <a:p>
            <a:endParaRPr lang="en-US"/>
          </a:p>
          <a:p>
            <a:r>
              <a:rPr lang="en-US"/>
              <a:t>Reduces the need for additional backup power and lowers operational costs.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Building Blocks (Mirroring Notebooks):</a:t>
            </a:r>
          </a:p>
          <a:p>
            <a:endParaRPr lang="en-US"/>
          </a:p>
          <a:p>
            <a:r>
              <a:rPr lang="en-US"/>
              <a:t>(Demo Start) Getting Started (01_getting_started.ipynb): We begin by importing PyPSA and creating an empty Network object – the main container for our model.</a:t>
            </a:r>
          </a:p>
          <a:p>
            <a:endParaRPr lang="en-US"/>
          </a:p>
          <a:p>
            <a:r>
              <a:rPr lang="en-US"/>
              <a:t>Adding Components (02_components_basics.ipynb): We'll define and add the fundamental building blocks:</a:t>
            </a:r>
          </a:p>
          <a:p>
            <a:r>
              <a:rPr lang="en-US"/>
              <a:t>Buses: The nodes of our network.</a:t>
            </a:r>
          </a:p>
          <a:p>
            <a:r>
              <a:rPr lang="en-US"/>
              <a:t>Generators: Representing power plants (e.g., coal, gas, wind).</a:t>
            </a:r>
          </a:p>
          <a:p>
            <a:r>
              <a:rPr lang="en-US"/>
              <a:t>Loads: Representing electricity demand.</a:t>
            </a:r>
          </a:p>
          <a:p>
            <a:r>
              <a:rPr lang="en-US"/>
              <a:t>Lines/Links: Connecting buses for power transmission.</a:t>
            </a:r>
          </a:p>
          <a:p>
            <a:r>
              <a:rPr lang="en-US"/>
              <a:t>Key Idea: Components are added using network.add() and their properties (like costs, capacities) are stored in pandas DataFrames within the network object (e.g., n.buses, n.generators). [fneum.github.io]</a:t>
            </a:r>
          </a:p>
          <a:p>
            <a:endParaRPr lang="en-US"/>
          </a:p>
          <a:p>
            <a:r>
              <a:rPr lang="en-US"/>
              <a:t>Visualizing (03_network_visualization.ipynb): We'll see how to plot the network to understand its structure, potentially overlaying it on a map.</a:t>
            </a:r>
          </a:p>
          <a:p>
            <a:endParaRPr lang="en-US"/>
          </a:p>
          <a:p>
            <a:r>
              <a:rPr lang="en-US"/>
              <a:t>Basic Optimization (04_basic_optimization.ipynb): Running a simple operational optimization (Optimal Power Flow - OPF) to see how PyPSA dispatches generators to meet load at least cost for a given time period.</a:t>
            </a:r>
          </a:p>
          <a:p>
            <a:endParaRPr lang="en-US"/>
          </a:p>
          <a:p>
            <a:r>
              <a:rPr lang="en-US"/>
              <a:t>Investment Planning (05_investment_planning.ipynb): Exploring how PyPSA can optimize investments – deciding how much capacity of each technology to build.</a:t>
            </a:r>
          </a:p>
          <a:p>
            <a:endParaRPr lang="en-US"/>
          </a:p>
          <a:p>
            <a:r>
              <a:rPr lang="en-US"/>
              <a:t>Storage &amp; Balancing (06_storage_and_balancing.ipynb): Incorporating energy storage (like batteries) and handling the time-series challenges of balancing variable renewables and demand.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(Optional Mentions, depending on time/focus):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Sector Coupling (07_sector_coupling.ipynb): Briefly mention extending the model beyond electricity.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DIY Solar (08_diy_solar_simulation.ipynb): Showcasing custom component additions or specific analyses.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Let's Dive In:</a:t>
            </a:r>
          </a:p>
          <a:p>
            <a:r>
              <a:rPr lang="en-US"/>
              <a:t>We'll now switch to the notebooks and look at key code snippets and outputs for these steps.</a:t>
            </a:r>
          </a:p>
          <a:p>
            <a:endParaRPr lang="en-US"/>
          </a:p>
          <a:p>
            <a:r>
              <a:rPr lang="en-US"/>
              <a:t>(Transition): "Let's start with the first notebook, 01_getting_started.ipynb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That brings us to the end of the main presentation."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"We've seen the challenges facing our energy systems, how modeling helps us navigate them, and how Python tools like PyPSA provide a powerful, open-source environment for building and analyzing these models.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Prompting Discussion:</a:t>
            </a:r>
          </a:p>
          <a:p>
            <a:endParaRPr lang="en-US"/>
          </a:p>
          <a:p>
            <a:r>
              <a:rPr lang="en-US"/>
              <a:t>"Are there particular aspects of energy modeling in the Kenyan/African context that you think are most critical?"</a:t>
            </a:r>
          </a:p>
          <a:p>
            <a:endParaRPr lang="en-US"/>
          </a:p>
          <a:p>
            <a:r>
              <a:rPr lang="en-US"/>
              <a:t>"Has anyone here used other energy modeling tools, and how do they compare?"</a:t>
            </a:r>
          </a:p>
          <a:p>
            <a:endParaRPr lang="en-US"/>
          </a:p>
          <a:p>
            <a:r>
              <a:rPr lang="en-US"/>
              <a:t>"What opportunities do you see for using Python and open-source tools in the local energy sector?"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absence of contextual learning can lead to decreased motivation and higher dropout rates among programming students.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Factors such as low learning motivation, lack of interest in the subject, and inadequate course design have been linked to increased dropout rates in computer programming courses.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Simultaneously, we need to balance </a:t>
            </a:r>
          </a:p>
          <a:p>
            <a:endParaRPr lang="en-US"/>
          </a:p>
          <a:p>
            <a:r>
              <a:rPr lang="en-US"/>
              <a:t>-&gt; sustainability</a:t>
            </a:r>
          </a:p>
          <a:p>
            <a:r>
              <a:rPr lang="en-US"/>
              <a:t>-&gt; Reliability</a:t>
            </a:r>
          </a:p>
          <a:p>
            <a:r>
              <a:rPr lang="en-US"/>
              <a:t>-&gt; Affordability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Reliability – the first priority – adequate capacity</a:t>
            </a:r>
          </a:p>
          <a:p>
            <a:endParaRPr lang="en-US"/>
          </a:p>
          <a:p>
            <a:r>
              <a:rPr lang="en-US"/>
              <a:t>• Investment – right plant in right place at right time</a:t>
            </a:r>
          </a:p>
          <a:p>
            <a:endParaRPr lang="en-US"/>
          </a:p>
          <a:p>
            <a:r>
              <a:rPr lang="en-US"/>
              <a:t>• Least (system) cost dispatch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Typical Questions ESM Answers: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cheapest way to meet electricity demand while achieving a certain renewable energy target?</a:t>
            </a:r>
          </a:p>
          <a:p>
            <a:endParaRPr lang="en-US" dirty="0"/>
          </a:p>
          <a:p>
            <a:r>
              <a:rPr lang="en-US" dirty="0"/>
              <a:t>How much energy storage is needed to balance wind and solar generation?</a:t>
            </a:r>
          </a:p>
          <a:p>
            <a:endParaRPr lang="en-US" dirty="0"/>
          </a:p>
          <a:p>
            <a:r>
              <a:rPr lang="en-US" dirty="0"/>
              <a:t>Where should new transmission lines be built to reduce grid congestion?</a:t>
            </a:r>
          </a:p>
          <a:p>
            <a:endParaRPr lang="en-US" dirty="0"/>
          </a:p>
          <a:p>
            <a:r>
              <a:rPr lang="en-US" dirty="0"/>
              <a:t>How will electrifying transport or heating impact the power grid?</a:t>
            </a:r>
          </a:p>
          <a:p>
            <a:endParaRPr lang="en-US" dirty="0"/>
          </a:p>
          <a:p>
            <a:r>
              <a:rPr lang="en-US" dirty="0"/>
              <a:t>What are the system costs and emissions under different policy scenarios?</a:t>
            </a:r>
          </a:p>
          <a:p>
            <a:endParaRPr lang="en-US" dirty="0"/>
          </a:p>
          <a:p>
            <a:r>
              <a:rPr lang="en-US" dirty="0"/>
              <a:t>_______________________</a:t>
            </a:r>
          </a:p>
          <a:p>
            <a:endParaRPr lang="en-US" dirty="0"/>
          </a:p>
          <a:p>
            <a:r>
              <a:rPr lang="en-US" dirty="0"/>
              <a:t>Need for simulation and </a:t>
            </a:r>
            <a:r>
              <a:rPr lang="en-US" dirty="0" err="1"/>
              <a:t>optimisation</a:t>
            </a:r>
            <a:r>
              <a:rPr lang="en-US" dirty="0"/>
              <a:t> tools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Python Libraries:</a:t>
            </a:r>
          </a:p>
          <a:p>
            <a:endParaRPr lang="en-US"/>
          </a:p>
          <a:p>
            <a:r>
              <a:rPr lang="en-US"/>
              <a:t>PyPSA (Python for Power System Analysis): An open-source toolbox for simulating and optimizing modern power and energy systems. ​</a:t>
            </a:r>
          </a:p>
          <a:p>
            <a:endParaRPr lang="en-US"/>
          </a:p>
          <a:p>
            <a:r>
              <a:rPr lang="en-US"/>
              <a:t>oemof (Open Energy Modelling Framework): A Python toolbox for energy system modeling and optimization. </a:t>
            </a:r>
          </a:p>
          <a:p>
            <a:endParaRPr lang="en-US"/>
          </a:p>
          <a:p>
            <a:r>
              <a:rPr lang="en-US"/>
              <a:t>pvlib: A library for simulating the performance of photovoltaic energy systems. 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Energy systems encompass the technologies and processes used to produce, distribute, and consume energy.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Kirchhoff’s Voltage Law (KVL): The sum of voltage differences across edges for any closed cycle must add up to zero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Kirchhoff’s Current Law (KCL):  The algebraic sum of all currents (or power flows) entering and leaving a node must equal zero.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nominal frequency (e.g., 50 Hz or 60 Hz) must be maintained in AC power systems.</a:t>
            </a:r>
          </a:p>
          <a:p>
            <a:endParaRPr lang="en-US"/>
          </a:p>
          <a:p>
            <a:r>
              <a:rPr lang="en-US"/>
              <a:t>Over-generation causes frequency to increase; under-generation causes frequency to decrease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Δf ∝ ΔP/H</a:t>
            </a:r>
          </a:p>
          <a:p>
            <a:endParaRPr lang="en-US"/>
          </a:p>
          <a:p>
            <a:r>
              <a:rPr lang="en-US"/>
              <a:t>Δf = Frequency deviation</a:t>
            </a:r>
          </a:p>
          <a:p>
            <a:endParaRPr lang="en-US"/>
          </a:p>
          <a:p>
            <a:r>
              <a:rPr lang="en-US"/>
              <a:t>ΔP = Power imbalance</a:t>
            </a:r>
          </a:p>
          <a:p>
            <a:endParaRPr lang="en-US"/>
          </a:p>
          <a:p>
            <a:r>
              <a:rPr lang="en-US"/>
              <a:t>H = System inertia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Mitigation Strategies:</a:t>
            </a:r>
          </a:p>
          <a:p>
            <a:endParaRPr lang="en-US"/>
          </a:p>
          <a:p>
            <a:r>
              <a:rPr lang="en-US"/>
              <a:t>Frequency Regulation: Automated response from generators or energy storage to adjust output.</a:t>
            </a:r>
          </a:p>
          <a:p>
            <a:endParaRPr lang="en-US"/>
          </a:p>
          <a:p>
            <a:r>
              <a:rPr lang="en-US"/>
              <a:t>Demand Response: Adjusting consumption to match generation.</a:t>
            </a:r>
          </a:p>
          <a:p>
            <a:endParaRPr lang="en-US"/>
          </a:p>
          <a:p>
            <a:r>
              <a:rPr lang="en-US"/>
              <a:t>Spinning Reserves: Standby generators that quickly respond to balance fluctuations.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inegachris/ESM-Python-Nairobi/tree/main/notebooks/tutorials" TargetMode="External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svg"/><Relationship Id="rId18" Type="http://schemas.openxmlformats.org/officeDocument/2006/relationships/image" Target="../media/image13.png"/><Relationship Id="rId26" Type="http://schemas.openxmlformats.org/officeDocument/2006/relationships/image" Target="../media/image98.png"/><Relationship Id="rId21" Type="http://schemas.openxmlformats.org/officeDocument/2006/relationships/image" Target="../media/image95.svg"/><Relationship Id="rId34" Type="http://schemas.openxmlformats.org/officeDocument/2006/relationships/image" Target="../media/image3.png"/><Relationship Id="rId7" Type="http://schemas.openxmlformats.org/officeDocument/2006/relationships/image" Target="../media/image91.svg"/><Relationship Id="rId12" Type="http://schemas.openxmlformats.org/officeDocument/2006/relationships/image" Target="../media/image92.png"/><Relationship Id="rId17" Type="http://schemas.openxmlformats.org/officeDocument/2006/relationships/image" Target="../media/image43.svg"/><Relationship Id="rId25" Type="http://schemas.openxmlformats.org/officeDocument/2006/relationships/image" Target="../media/image97.svg"/><Relationship Id="rId33" Type="http://schemas.openxmlformats.org/officeDocument/2006/relationships/image" Target="../media/image103.svg"/><Relationship Id="rId2" Type="http://schemas.openxmlformats.org/officeDocument/2006/relationships/image" Target="../media/image16.png"/><Relationship Id="rId16" Type="http://schemas.openxmlformats.org/officeDocument/2006/relationships/image" Target="../media/image42.png"/><Relationship Id="rId20" Type="http://schemas.openxmlformats.org/officeDocument/2006/relationships/image" Target="../media/image94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svg"/><Relationship Id="rId24" Type="http://schemas.openxmlformats.org/officeDocument/2006/relationships/image" Target="../media/image96.png"/><Relationship Id="rId32" Type="http://schemas.openxmlformats.org/officeDocument/2006/relationships/image" Target="../media/image102.png"/><Relationship Id="rId37" Type="http://schemas.openxmlformats.org/officeDocument/2006/relationships/image" Target="../media/image7.svg"/><Relationship Id="rId5" Type="http://schemas.openxmlformats.org/officeDocument/2006/relationships/image" Target="../media/image89.svg"/><Relationship Id="rId15" Type="http://schemas.openxmlformats.org/officeDocument/2006/relationships/image" Target="../media/image69.svg"/><Relationship Id="rId23" Type="http://schemas.openxmlformats.org/officeDocument/2006/relationships/image" Target="../media/image62.svg"/><Relationship Id="rId28" Type="http://schemas.openxmlformats.org/officeDocument/2006/relationships/image" Target="../media/image84.png"/><Relationship Id="rId36" Type="http://schemas.openxmlformats.org/officeDocument/2006/relationships/image" Target="../media/image6.png"/><Relationship Id="rId10" Type="http://schemas.openxmlformats.org/officeDocument/2006/relationships/image" Target="../media/image80.png"/><Relationship Id="rId19" Type="http://schemas.openxmlformats.org/officeDocument/2006/relationships/image" Target="../media/image14.svg"/><Relationship Id="rId31" Type="http://schemas.openxmlformats.org/officeDocument/2006/relationships/image" Target="../media/image101.svg"/><Relationship Id="rId4" Type="http://schemas.openxmlformats.org/officeDocument/2006/relationships/image" Target="../media/image88.png"/><Relationship Id="rId9" Type="http://schemas.openxmlformats.org/officeDocument/2006/relationships/image" Target="../media/image29.svg"/><Relationship Id="rId14" Type="http://schemas.openxmlformats.org/officeDocument/2006/relationships/image" Target="../media/image68.png"/><Relationship Id="rId22" Type="http://schemas.openxmlformats.org/officeDocument/2006/relationships/image" Target="../media/image61.png"/><Relationship Id="rId27" Type="http://schemas.openxmlformats.org/officeDocument/2006/relationships/image" Target="../media/image99.svg"/><Relationship Id="rId30" Type="http://schemas.openxmlformats.org/officeDocument/2006/relationships/image" Target="../media/image100.png"/><Relationship Id="rId35" Type="http://schemas.openxmlformats.org/officeDocument/2006/relationships/image" Target="../media/image4.svg"/><Relationship Id="rId8" Type="http://schemas.openxmlformats.org/officeDocument/2006/relationships/image" Target="../media/image28.png"/><Relationship Id="rId3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3086" y="8336520"/>
            <a:ext cx="1836214" cy="921780"/>
          </a:xfrm>
          <a:custGeom>
            <a:avLst/>
            <a:gdLst/>
            <a:ahLst/>
            <a:cxnLst/>
            <a:rect l="l" t="t" r="r" b="b"/>
            <a:pathLst>
              <a:path w="1836214" h="921780">
                <a:moveTo>
                  <a:pt x="0" y="0"/>
                </a:moveTo>
                <a:lnTo>
                  <a:pt x="1836214" y="0"/>
                </a:lnTo>
                <a:lnTo>
                  <a:pt x="1836214" y="921780"/>
                </a:lnTo>
                <a:lnTo>
                  <a:pt x="0" y="92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3"/>
              <a:stretch>
                <a:fillRect t="-734" b="-7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56123" y="1689223"/>
            <a:ext cx="8003177" cy="6647298"/>
            <a:chOff x="0" y="0"/>
            <a:chExt cx="10670903" cy="8863064"/>
          </a:xfrm>
        </p:grpSpPr>
        <p:sp>
          <p:nvSpPr>
            <p:cNvPr id="6" name="TextBox 6"/>
            <p:cNvSpPr txBox="1"/>
            <p:nvPr/>
          </p:nvSpPr>
          <p:spPr>
            <a:xfrm>
              <a:off x="154316" y="0"/>
              <a:ext cx="9885903" cy="731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9000" b="1">
                  <a:solidFill>
                    <a:srgbClr val="0030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Python for Energy System Modelling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4316" y="8224889"/>
              <a:ext cx="988590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0030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Python-Nairobi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7736253"/>
              <a:ext cx="10670903" cy="0"/>
            </a:xfrm>
            <a:prstGeom prst="line">
              <a:avLst/>
            </a:prstGeom>
            <a:ln w="139700" cap="flat">
              <a:solidFill>
                <a:srgbClr val="00304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6041886" y="1000125"/>
            <a:ext cx="12162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3049"/>
                </a:solidFill>
                <a:latin typeface="Montserrat"/>
                <a:ea typeface="Montserrat"/>
                <a:cs typeface="Montserrat"/>
                <a:sym typeface="Montserrat"/>
              </a:rPr>
              <a:t>April 5,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621343" cy="1698257"/>
            <a:chOff x="0" y="0"/>
            <a:chExt cx="7495124" cy="2264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495124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Balance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73581"/>
              <a:ext cx="749512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33678"/>
              <a:ext cx="7495124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175413" y="159092"/>
            <a:ext cx="676963" cy="637576"/>
          </a:xfrm>
          <a:custGeom>
            <a:avLst/>
            <a:gdLst/>
            <a:ahLst/>
            <a:cxnLst/>
            <a:rect l="l" t="t" r="r" b="b"/>
            <a:pathLst>
              <a:path w="676963" h="637576">
                <a:moveTo>
                  <a:pt x="0" y="0"/>
                </a:moveTo>
                <a:lnTo>
                  <a:pt x="676962" y="0"/>
                </a:lnTo>
                <a:lnTo>
                  <a:pt x="676962" y="637576"/>
                </a:lnTo>
                <a:lnTo>
                  <a:pt x="0" y="63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30866" y="2402241"/>
            <a:ext cx="9828434" cy="5872490"/>
          </a:xfrm>
          <a:custGeom>
            <a:avLst/>
            <a:gdLst/>
            <a:ahLst/>
            <a:cxnLst/>
            <a:rect l="l" t="t" r="r" b="b"/>
            <a:pathLst>
              <a:path w="9828434" h="5872490">
                <a:moveTo>
                  <a:pt x="0" y="0"/>
                </a:moveTo>
                <a:lnTo>
                  <a:pt x="9828434" y="0"/>
                </a:lnTo>
                <a:lnTo>
                  <a:pt x="9828434" y="5872490"/>
                </a:lnTo>
                <a:lnTo>
                  <a:pt x="0" y="587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1068" y="5338486"/>
            <a:ext cx="4076606" cy="3919814"/>
          </a:xfrm>
          <a:custGeom>
            <a:avLst/>
            <a:gdLst/>
            <a:ahLst/>
            <a:cxnLst/>
            <a:rect l="l" t="t" r="r" b="b"/>
            <a:pathLst>
              <a:path w="4076606" h="3919814">
                <a:moveTo>
                  <a:pt x="0" y="0"/>
                </a:moveTo>
                <a:lnTo>
                  <a:pt x="4076607" y="0"/>
                </a:lnTo>
                <a:lnTo>
                  <a:pt x="4076607" y="3919814"/>
                </a:lnTo>
                <a:lnTo>
                  <a:pt x="0" y="3919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05359"/>
            <a:ext cx="5965109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If supply ≠ demand =&gt; frequency deviations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Δf ∝ ΔP / H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059843" cy="1702886"/>
            <a:chOff x="0" y="0"/>
            <a:chExt cx="9413125" cy="227051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9413125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Dynamics &amp; Variability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79753"/>
              <a:ext cx="941312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39850"/>
              <a:ext cx="94131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 rot="-88163">
            <a:off x="1036737" y="8617667"/>
            <a:ext cx="540465" cy="633808"/>
          </a:xfrm>
          <a:custGeom>
            <a:avLst/>
            <a:gdLst/>
            <a:ahLst/>
            <a:cxnLst/>
            <a:rect l="l" t="t" r="r" b="b"/>
            <a:pathLst>
              <a:path w="540465" h="633808">
                <a:moveTo>
                  <a:pt x="0" y="0"/>
                </a:moveTo>
                <a:lnTo>
                  <a:pt x="540465" y="0"/>
                </a:lnTo>
                <a:lnTo>
                  <a:pt x="540465" y="633808"/>
                </a:lnTo>
                <a:lnTo>
                  <a:pt x="0" y="63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52450" y="-582123"/>
            <a:ext cx="1402880" cy="1610823"/>
          </a:xfrm>
          <a:custGeom>
            <a:avLst/>
            <a:gdLst/>
            <a:ahLst/>
            <a:cxnLst/>
            <a:rect l="l" t="t" r="r" b="b"/>
            <a:pathLst>
              <a:path w="1402880" h="1610823">
                <a:moveTo>
                  <a:pt x="0" y="0"/>
                </a:moveTo>
                <a:lnTo>
                  <a:pt x="1402880" y="0"/>
                </a:lnTo>
                <a:lnTo>
                  <a:pt x="1402880" y="1610823"/>
                </a:lnTo>
                <a:lnTo>
                  <a:pt x="0" y="16108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930809" y="1028700"/>
            <a:ext cx="5478743" cy="8481679"/>
            <a:chOff x="0" y="0"/>
            <a:chExt cx="7304991" cy="11308905"/>
          </a:xfrm>
        </p:grpSpPr>
        <p:sp>
          <p:nvSpPr>
            <p:cNvPr id="9" name="Freeform 9"/>
            <p:cNvSpPr/>
            <p:nvPr/>
          </p:nvSpPr>
          <p:spPr>
            <a:xfrm>
              <a:off x="0" y="7340448"/>
              <a:ext cx="7304991" cy="3615971"/>
            </a:xfrm>
            <a:custGeom>
              <a:avLst/>
              <a:gdLst/>
              <a:ahLst/>
              <a:cxnLst/>
              <a:rect l="l" t="t" r="r" b="b"/>
              <a:pathLst>
                <a:path w="7304991" h="3615971">
                  <a:moveTo>
                    <a:pt x="0" y="0"/>
                  </a:moveTo>
                  <a:lnTo>
                    <a:pt x="7304991" y="0"/>
                  </a:lnTo>
                  <a:lnTo>
                    <a:pt x="7304991" y="3615971"/>
                  </a:lnTo>
                  <a:lnTo>
                    <a:pt x="0" y="361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3671748"/>
              <a:ext cx="7304991" cy="3615971"/>
            </a:xfrm>
            <a:custGeom>
              <a:avLst/>
              <a:gdLst/>
              <a:ahLst/>
              <a:cxnLst/>
              <a:rect l="l" t="t" r="r" b="b"/>
              <a:pathLst>
                <a:path w="7304991" h="3615971">
                  <a:moveTo>
                    <a:pt x="0" y="0"/>
                  </a:moveTo>
                  <a:lnTo>
                    <a:pt x="7304991" y="0"/>
                  </a:lnTo>
                  <a:lnTo>
                    <a:pt x="7304991" y="3615971"/>
                  </a:lnTo>
                  <a:lnTo>
                    <a:pt x="0" y="361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304991" cy="3615971"/>
            </a:xfrm>
            <a:custGeom>
              <a:avLst/>
              <a:gdLst/>
              <a:ahLst/>
              <a:cxnLst/>
              <a:rect l="l" t="t" r="r" b="b"/>
              <a:pathLst>
                <a:path w="7304991" h="3615971">
                  <a:moveTo>
                    <a:pt x="0" y="0"/>
                  </a:moveTo>
                  <a:lnTo>
                    <a:pt x="7304991" y="0"/>
                  </a:lnTo>
                  <a:lnTo>
                    <a:pt x="7304991" y="3615971"/>
                  </a:lnTo>
                  <a:lnTo>
                    <a:pt x="0" y="361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14084" y="11085640"/>
              <a:ext cx="6676823" cy="223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1"/>
                </a:lnSpc>
              </a:pPr>
              <a:r>
                <a:rPr lang="en-US" sz="1001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for illustration generated by a Python script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512439"/>
            <a:ext cx="9527755" cy="397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490" lvl="1" indent="-236745" algn="just">
              <a:lnSpc>
                <a:spcPts val="2851"/>
              </a:lnSpc>
              <a:buFont typeface="Arial"/>
              <a:buChar char="•"/>
            </a:pPr>
            <a:r>
              <a:rPr lang="en-US" sz="2193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Demand-Side Management (DSM):</a:t>
            </a: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 aims to optimise energy usage by adjusting the demand rather than increasing supply. </a:t>
            </a:r>
          </a:p>
          <a:p>
            <a:pPr algn="just">
              <a:lnSpc>
                <a:spcPts val="2851"/>
              </a:lnSpc>
            </a:pPr>
            <a:endParaRPr lang="en-US" sz="2193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46980" lvl="2" indent="-315660" algn="l">
              <a:lnSpc>
                <a:spcPts val="2851"/>
              </a:lnSpc>
              <a:buFont typeface="Arial"/>
              <a:buChar char="⚬"/>
            </a:pPr>
            <a:r>
              <a:rPr lang="en-US" sz="2193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 Shifting:</a:t>
            </a: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 Moving energy use from peak times to off-peak periods.</a:t>
            </a:r>
          </a:p>
          <a:p>
            <a:pPr algn="l">
              <a:lnSpc>
                <a:spcPts val="2851"/>
              </a:lnSpc>
            </a:pPr>
            <a:endParaRPr lang="en-US" sz="2193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46980" lvl="2" indent="-315660" algn="l">
              <a:lnSpc>
                <a:spcPts val="2851"/>
              </a:lnSpc>
              <a:buFont typeface="Arial"/>
              <a:buChar char="⚬"/>
            </a:pPr>
            <a:r>
              <a:rPr lang="en-US" sz="2193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Efficiency Measures:</a:t>
            </a: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 Reducing overall energy consumption without impacting performance.</a:t>
            </a:r>
          </a:p>
          <a:p>
            <a:pPr algn="l">
              <a:lnSpc>
                <a:spcPts val="2851"/>
              </a:lnSpc>
            </a:pP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946980" lvl="2" indent="-315660" algn="l">
              <a:lnSpc>
                <a:spcPts val="2851"/>
              </a:lnSpc>
              <a:buFont typeface="Arial"/>
              <a:buChar char="⚬"/>
            </a:pPr>
            <a:r>
              <a:rPr lang="en-US" sz="2193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Peak Shaving:</a:t>
            </a: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 Minimising the highest peaks in energy demand.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64093" cy="1702886"/>
            <a:chOff x="0" y="0"/>
            <a:chExt cx="6352124" cy="227051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352124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Time is Crucial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79753"/>
              <a:ext cx="635212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39850"/>
              <a:ext cx="6352124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 rot="-88163">
            <a:off x="480198" y="9265125"/>
            <a:ext cx="540465" cy="633808"/>
          </a:xfrm>
          <a:custGeom>
            <a:avLst/>
            <a:gdLst/>
            <a:ahLst/>
            <a:cxnLst/>
            <a:rect l="l" t="t" r="r" b="b"/>
            <a:pathLst>
              <a:path w="540465" h="633808">
                <a:moveTo>
                  <a:pt x="0" y="0"/>
                </a:moveTo>
                <a:lnTo>
                  <a:pt x="540465" y="0"/>
                </a:lnTo>
                <a:lnTo>
                  <a:pt x="540465" y="633808"/>
                </a:lnTo>
                <a:lnTo>
                  <a:pt x="0" y="63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85120" y="0"/>
            <a:ext cx="1402880" cy="1610823"/>
          </a:xfrm>
          <a:custGeom>
            <a:avLst/>
            <a:gdLst/>
            <a:ahLst/>
            <a:cxnLst/>
            <a:rect l="l" t="t" r="r" b="b"/>
            <a:pathLst>
              <a:path w="1402880" h="1610823">
                <a:moveTo>
                  <a:pt x="0" y="0"/>
                </a:moveTo>
                <a:lnTo>
                  <a:pt x="1402880" y="0"/>
                </a:lnTo>
                <a:lnTo>
                  <a:pt x="1402880" y="1610823"/>
                </a:lnTo>
                <a:lnTo>
                  <a:pt x="0" y="16108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487820" y="2228911"/>
            <a:ext cx="8660952" cy="7353118"/>
            <a:chOff x="0" y="0"/>
            <a:chExt cx="11547936" cy="98041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47936" cy="9570352"/>
            </a:xfrm>
            <a:custGeom>
              <a:avLst/>
              <a:gdLst/>
              <a:ahLst/>
              <a:cxnLst/>
              <a:rect l="l" t="t" r="r" b="b"/>
              <a:pathLst>
                <a:path w="11547936" h="9570352">
                  <a:moveTo>
                    <a:pt x="0" y="0"/>
                  </a:moveTo>
                  <a:lnTo>
                    <a:pt x="11547936" y="0"/>
                  </a:lnTo>
                  <a:lnTo>
                    <a:pt x="11547936" y="9570352"/>
                  </a:lnTo>
                  <a:lnTo>
                    <a:pt x="0" y="957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884486" y="9580893"/>
              <a:ext cx="6676823" cy="223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1"/>
                </a:lnSpc>
              </a:pPr>
              <a:r>
                <a:rPr lang="en-US" sz="1001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for illustration generated by a Python script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2056" y="5733502"/>
            <a:ext cx="5794522" cy="3614333"/>
          </a:xfrm>
          <a:custGeom>
            <a:avLst/>
            <a:gdLst/>
            <a:ahLst/>
            <a:cxnLst/>
            <a:rect l="l" t="t" r="r" b="b"/>
            <a:pathLst>
              <a:path w="5794522" h="3614333">
                <a:moveTo>
                  <a:pt x="0" y="0"/>
                </a:moveTo>
                <a:lnTo>
                  <a:pt x="5794521" y="0"/>
                </a:lnTo>
                <a:lnTo>
                  <a:pt x="5794521" y="3614333"/>
                </a:lnTo>
                <a:lnTo>
                  <a:pt x="0" y="3614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141570"/>
            <a:ext cx="7014605" cy="216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490" lvl="1" indent="-236745" algn="l">
              <a:lnSpc>
                <a:spcPts val="2851"/>
              </a:lnSpc>
              <a:buFont typeface="Arial"/>
              <a:buChar char="•"/>
            </a:pPr>
            <a:r>
              <a:rPr lang="en-US" sz="2193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DSM vs. Storage:</a:t>
            </a:r>
          </a:p>
          <a:p>
            <a:pPr algn="l">
              <a:lnSpc>
                <a:spcPts val="2851"/>
              </a:lnSpc>
            </a:pPr>
            <a:endParaRPr lang="en-US" sz="2193" b="1">
              <a:solidFill>
                <a:srgbClr val="02020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946980" lvl="2" indent="-315660" algn="l">
              <a:lnSpc>
                <a:spcPts val="2851"/>
              </a:lnSpc>
              <a:buFont typeface="Arial"/>
              <a:buChar char="⚬"/>
            </a:pP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Storage shifts energy availability over time, DSM directly manages demand patterns to optimize energy usage</a:t>
            </a:r>
          </a:p>
          <a:p>
            <a:pPr algn="l">
              <a:lnSpc>
                <a:spcPts val="2851"/>
              </a:lnSpc>
            </a:pPr>
            <a:endParaRPr lang="en-US" sz="2193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088934" cy="1702886"/>
            <a:chOff x="0" y="0"/>
            <a:chExt cx="8118579" cy="227051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118579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Economics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79753"/>
              <a:ext cx="8118579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39850"/>
              <a:ext cx="811857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-991804" y="-640526"/>
            <a:ext cx="2020504" cy="2020504"/>
          </a:xfrm>
          <a:custGeom>
            <a:avLst/>
            <a:gdLst/>
            <a:ahLst/>
            <a:cxnLst/>
            <a:rect l="l" t="t" r="r" b="b"/>
            <a:pathLst>
              <a:path w="2020504" h="2020504">
                <a:moveTo>
                  <a:pt x="0" y="0"/>
                </a:moveTo>
                <a:lnTo>
                  <a:pt x="2020504" y="0"/>
                </a:lnTo>
                <a:lnTo>
                  <a:pt x="2020504" y="2020504"/>
                </a:lnTo>
                <a:lnTo>
                  <a:pt x="0" y="202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377647" y="2731586"/>
            <a:ext cx="8881653" cy="6953893"/>
            <a:chOff x="0" y="0"/>
            <a:chExt cx="11842204" cy="92718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42204" cy="8911258"/>
            </a:xfrm>
            <a:custGeom>
              <a:avLst/>
              <a:gdLst/>
              <a:ahLst/>
              <a:cxnLst/>
              <a:rect l="l" t="t" r="r" b="b"/>
              <a:pathLst>
                <a:path w="11842204" h="8911258">
                  <a:moveTo>
                    <a:pt x="0" y="0"/>
                  </a:moveTo>
                  <a:lnTo>
                    <a:pt x="11842204" y="0"/>
                  </a:lnTo>
                  <a:lnTo>
                    <a:pt x="11842204" y="8911258"/>
                  </a:lnTo>
                  <a:lnTo>
                    <a:pt x="0" y="8911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399553" y="9058073"/>
              <a:ext cx="7298931" cy="21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for illustration generated using a Python script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377647" y="600154"/>
            <a:ext cx="8748856" cy="1826324"/>
          </a:xfrm>
          <a:custGeom>
            <a:avLst/>
            <a:gdLst/>
            <a:ahLst/>
            <a:cxnLst/>
            <a:rect l="l" t="t" r="r" b="b"/>
            <a:pathLst>
              <a:path w="8748856" h="1826324">
                <a:moveTo>
                  <a:pt x="0" y="0"/>
                </a:moveTo>
                <a:lnTo>
                  <a:pt x="8748856" y="0"/>
                </a:lnTo>
                <a:lnTo>
                  <a:pt x="8748856" y="1826324"/>
                </a:lnTo>
                <a:lnTo>
                  <a:pt x="0" y="1826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216593"/>
            <a:ext cx="7000928" cy="623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of Energy Production: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Factors: Fuel costs, CAPEX, OPEX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Levelised Cost of Energy (LCOE)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Energy Pricing: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Influences: market structure, supply-demand dynamics, policies. Peak vs. off-peak pricing (time-of-use tariffs).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Economic Dispatch: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Optimising the generation mix to minimise costs while meeting demand.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Mechanisms: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Spot pricing, power purchase agreements (PPAs), and subsidies.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088934" cy="4865186"/>
            <a:chOff x="0" y="0"/>
            <a:chExt cx="8118579" cy="648691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0367" cy="518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ESM</a:t>
              </a:r>
            </a:p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with</a:t>
              </a:r>
            </a:p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PyPSA</a:t>
              </a:r>
            </a:p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Step-by-Step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96153"/>
              <a:ext cx="8118579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Jupyter Notebook Tutorials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556250"/>
              <a:ext cx="811857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739495" y="901700"/>
            <a:ext cx="9519805" cy="844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01_getting_started.ipynb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Introduces PyPSA. Covers basic network creation, adding time series and basic components.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02_components_basics.ipynb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the basic components available in PyPSA and how to configure them.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03_network_visualization.ipynb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how to visualise PyPSA networks using various plotting functions.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04_basic_optimization.ipynb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basic network optimisation in PyPSA.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05_investment_planning.ipynb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how to perform investment planning in PyPSA.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06_storage_and_balancing.ipynb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how to model storage systems and demand-side management in PyPSA.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07_sector_coupling.ipynb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Covers how to model sector coupling in PyPSA and their interactions using coupling technologies (e.g., heat pumps, electrolyzers, and fuel cells).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08_diy_solar_simulation.ipynb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Demonstrates how PyPSA can model a small, real-life energy system, like a Solar Home System (SHS).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7420408" y="9"/>
            <a:ext cx="19050" cy="10287000"/>
          </a:xfrm>
          <a:prstGeom prst="line">
            <a:avLst/>
          </a:prstGeom>
          <a:ln w="9525" cap="flat">
            <a:solidFill>
              <a:srgbClr val="D6282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725897" y="6825825"/>
            <a:ext cx="1541288" cy="1417985"/>
          </a:xfrm>
          <a:custGeom>
            <a:avLst/>
            <a:gdLst/>
            <a:ahLst/>
            <a:cxnLst/>
            <a:rect l="l" t="t" r="r" b="b"/>
            <a:pathLst>
              <a:path w="1541288" h="1417985">
                <a:moveTo>
                  <a:pt x="0" y="0"/>
                </a:moveTo>
                <a:lnTo>
                  <a:pt x="1541288" y="0"/>
                </a:lnTo>
                <a:lnTo>
                  <a:pt x="1541288" y="1417986"/>
                </a:lnTo>
                <a:lnTo>
                  <a:pt x="0" y="141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566150"/>
            <a:ext cx="583001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github.com/tinegachris/ESM-Python-Nairobi/tree/main/notebooks/tutorials"/>
              </a:rPr>
              <a:t>https://github.com/tinegachris/ESM-Python-Nairobi/tree/main/notebooks/tutorials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8292" y="37668"/>
            <a:ext cx="12031416" cy="10211665"/>
          </a:xfrm>
          <a:custGeom>
            <a:avLst/>
            <a:gdLst/>
            <a:ahLst/>
            <a:cxnLst/>
            <a:rect l="l" t="t" r="r" b="b"/>
            <a:pathLst>
              <a:path w="12031416" h="10211665">
                <a:moveTo>
                  <a:pt x="0" y="0"/>
                </a:moveTo>
                <a:lnTo>
                  <a:pt x="12031416" y="0"/>
                </a:lnTo>
                <a:lnTo>
                  <a:pt x="12031416" y="10211664"/>
                </a:lnTo>
                <a:lnTo>
                  <a:pt x="0" y="1021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4" name="Freeform 4"/>
          <p:cNvSpPr/>
          <p:nvPr/>
        </p:nvSpPr>
        <p:spPr>
          <a:xfrm rot="-1570078" flipH="1">
            <a:off x="15499170" y="835223"/>
            <a:ext cx="10349643" cy="8411437"/>
          </a:xfrm>
          <a:custGeom>
            <a:avLst/>
            <a:gdLst/>
            <a:ahLst/>
            <a:cxnLst/>
            <a:rect l="l" t="t" r="r" b="b"/>
            <a:pathLst>
              <a:path w="10349643" h="8411437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70078" flipH="1">
            <a:off x="-7893364" y="375203"/>
            <a:ext cx="10349643" cy="8411437"/>
          </a:xfrm>
          <a:custGeom>
            <a:avLst/>
            <a:gdLst/>
            <a:ahLst/>
            <a:cxnLst/>
            <a:rect l="l" t="t" r="r" b="b"/>
            <a:pathLst>
              <a:path w="10349643" h="8411437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3242" y="8443100"/>
            <a:ext cx="11321515" cy="815200"/>
            <a:chOff x="0" y="0"/>
            <a:chExt cx="15095354" cy="10869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319" cy="1086934"/>
            </a:xfrm>
            <a:custGeom>
              <a:avLst/>
              <a:gdLst/>
              <a:ahLst/>
              <a:cxnLst/>
              <a:rect l="l" t="t" r="r" b="b"/>
              <a:pathLst>
                <a:path w="2040319" h="1086934">
                  <a:moveTo>
                    <a:pt x="0" y="0"/>
                  </a:moveTo>
                  <a:lnTo>
                    <a:pt x="2040319" y="0"/>
                  </a:lnTo>
                  <a:lnTo>
                    <a:pt x="2040319" y="1086934"/>
                  </a:lnTo>
                  <a:lnTo>
                    <a:pt x="0" y="1086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98317" y="165854"/>
              <a:ext cx="12797037" cy="701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https://github.com/tinegachris/hybrid_renewable_pypsa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03499" y="6679329"/>
            <a:ext cx="11301259" cy="1364285"/>
            <a:chOff x="0" y="0"/>
            <a:chExt cx="2976463" cy="359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6463" cy="359318"/>
            </a:xfrm>
            <a:custGeom>
              <a:avLst/>
              <a:gdLst/>
              <a:ahLst/>
              <a:cxnLst/>
              <a:rect l="l" t="t" r="r" b="b"/>
              <a:pathLst>
                <a:path w="2976463" h="359318">
                  <a:moveTo>
                    <a:pt x="0" y="0"/>
                  </a:moveTo>
                  <a:lnTo>
                    <a:pt x="2976463" y="0"/>
                  </a:lnTo>
                  <a:lnTo>
                    <a:pt x="2976463" y="359318"/>
                  </a:lnTo>
                  <a:lnTo>
                    <a:pt x="0" y="359318"/>
                  </a:lnTo>
                  <a:close/>
                </a:path>
              </a:pathLst>
            </a:custGeom>
            <a:solidFill>
              <a:srgbClr val="00304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976463" cy="406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GitHub - tinegachris/hybrid_renewable_pypsa: Analysis of a hybrid renewable energy network using PyPSA (Python for Power System Analysis)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1570078" flipH="1">
            <a:off x="12908665" y="-3408115"/>
            <a:ext cx="10349643" cy="8411437"/>
          </a:xfrm>
          <a:custGeom>
            <a:avLst/>
            <a:gdLst/>
            <a:ahLst/>
            <a:cxnLst/>
            <a:rect l="l" t="t" r="r" b="b"/>
            <a:pathLst>
              <a:path w="10349643" h="8411437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03499" y="1028700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ue Heart Freeform Shape"/>
          <p:cNvSpPr/>
          <p:nvPr/>
        </p:nvSpPr>
        <p:spPr>
          <a:xfrm rot="-88163">
            <a:off x="480198" y="388067"/>
            <a:ext cx="540465" cy="633808"/>
          </a:xfrm>
          <a:custGeom>
            <a:avLst/>
            <a:gdLst/>
            <a:ahLst/>
            <a:cxnLst/>
            <a:rect l="l" t="t" r="r" b="b"/>
            <a:pathLst>
              <a:path w="540465" h="633808">
                <a:moveTo>
                  <a:pt x="0" y="0"/>
                </a:moveTo>
                <a:lnTo>
                  <a:pt x="540465" y="0"/>
                </a:lnTo>
                <a:lnTo>
                  <a:pt x="540465" y="633808"/>
                </a:lnTo>
                <a:lnTo>
                  <a:pt x="0" y="63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30052" y="3778876"/>
            <a:ext cx="2729248" cy="2729248"/>
          </a:xfrm>
          <a:custGeom>
            <a:avLst/>
            <a:gdLst/>
            <a:ahLst/>
            <a:cxnLst/>
            <a:rect l="l" t="t" r="r" b="b"/>
            <a:pathLst>
              <a:path w="2729248" h="2729248">
                <a:moveTo>
                  <a:pt x="0" y="0"/>
                </a:moveTo>
                <a:lnTo>
                  <a:pt x="2729248" y="0"/>
                </a:lnTo>
                <a:lnTo>
                  <a:pt x="2729248" y="2729248"/>
                </a:lnTo>
                <a:lnTo>
                  <a:pt x="0" y="2729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2922483"/>
            <a:ext cx="6013728" cy="0"/>
          </a:xfrm>
          <a:prstGeom prst="line">
            <a:avLst/>
          </a:prstGeom>
          <a:ln w="19050" cap="flat">
            <a:solidFill>
              <a:srgbClr val="D6282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48028" y="3219477"/>
            <a:ext cx="6146800" cy="566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GIGO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Define your question first to define scope, complexity and resolution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Start simple; add complexity gradually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Understand model assumptions and limitations. How do they affect results?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Validate and sanity check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Leverage community resources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400" u="none" strike="noStrike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Choose the right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90625"/>
            <a:ext cx="6431166" cy="146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4"/>
              </a:lnSpc>
              <a:spcBef>
                <a:spcPct val="0"/>
              </a:spcBef>
            </a:pPr>
            <a:r>
              <a:rPr lang="en-US" sz="6160" u="none" strike="noStrike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Practical Tips on Effective ESM</a:t>
            </a:r>
          </a:p>
        </p:txBody>
      </p:sp>
      <p:sp>
        <p:nvSpPr>
          <p:cNvPr id="7" name="Freeform 7"/>
          <p:cNvSpPr/>
          <p:nvPr/>
        </p:nvSpPr>
        <p:spPr>
          <a:xfrm>
            <a:off x="8966537" y="2821868"/>
            <a:ext cx="3791806" cy="6066890"/>
          </a:xfrm>
          <a:custGeom>
            <a:avLst/>
            <a:gdLst/>
            <a:ahLst/>
            <a:cxnLst/>
            <a:rect l="l" t="t" r="r" b="b"/>
            <a:pathLst>
              <a:path w="3791806" h="6066890">
                <a:moveTo>
                  <a:pt x="0" y="0"/>
                </a:moveTo>
                <a:lnTo>
                  <a:pt x="3791806" y="0"/>
                </a:lnTo>
                <a:lnTo>
                  <a:pt x="3791806" y="6066889"/>
                </a:lnTo>
                <a:lnTo>
                  <a:pt x="0" y="6066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3499" y="797603"/>
            <a:ext cx="11301259" cy="8356787"/>
            <a:chOff x="0" y="0"/>
            <a:chExt cx="15068345" cy="11142383"/>
          </a:xfrm>
        </p:grpSpPr>
        <p:sp>
          <p:nvSpPr>
            <p:cNvPr id="3" name="Freeform 3"/>
            <p:cNvSpPr/>
            <p:nvPr/>
          </p:nvSpPr>
          <p:spPr>
            <a:xfrm>
              <a:off x="587787" y="10055449"/>
              <a:ext cx="2040319" cy="1086934"/>
            </a:xfrm>
            <a:custGeom>
              <a:avLst/>
              <a:gdLst/>
              <a:ahLst/>
              <a:cxnLst/>
              <a:rect l="l" t="t" r="r" b="b"/>
              <a:pathLst>
                <a:path w="2040319" h="1086934">
                  <a:moveTo>
                    <a:pt x="0" y="0"/>
                  </a:moveTo>
                  <a:lnTo>
                    <a:pt x="2040319" y="0"/>
                  </a:lnTo>
                  <a:lnTo>
                    <a:pt x="2040319" y="1086934"/>
                  </a:lnTo>
                  <a:lnTo>
                    <a:pt x="0" y="1086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886105" y="10221303"/>
              <a:ext cx="11567445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https://github.com/tinegachris/ESM-Python-Nairobi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8475944"/>
              <a:ext cx="15068345" cy="1260246"/>
              <a:chOff x="0" y="0"/>
              <a:chExt cx="2976463" cy="2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76463" cy="248938"/>
              </a:xfrm>
              <a:custGeom>
                <a:avLst/>
                <a:gdLst/>
                <a:ahLst/>
                <a:cxnLst/>
                <a:rect l="l" t="t" r="r" b="b"/>
                <a:pathLst>
                  <a:path w="2976463" h="248938">
                    <a:moveTo>
                      <a:pt x="0" y="0"/>
                    </a:moveTo>
                    <a:lnTo>
                      <a:pt x="2976463" y="0"/>
                    </a:lnTo>
                    <a:lnTo>
                      <a:pt x="2976463" y="248938"/>
                    </a:lnTo>
                    <a:lnTo>
                      <a:pt x="0" y="248938"/>
                    </a:lnTo>
                    <a:close/>
                  </a:path>
                </a:pathLst>
              </a:custGeom>
              <a:solidFill>
                <a:srgbClr val="003049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2976463" cy="2965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359"/>
                  </a:lnSpc>
                </a:pPr>
                <a:r>
                  <a:rPr lang="en-US" sz="2400" b="1">
                    <a:solidFill>
                      <a:srgbClr val="FFFFFF"/>
                    </a:solidFill>
                    <a:latin typeface="Montserrat Classic Bold"/>
                    <a:ea typeface="Montserrat Classic Bold"/>
                    <a:cs typeface="Montserrat Classic Bold"/>
                    <a:sym typeface="Montserrat Classic Bold"/>
                  </a:rPr>
                  <a:t>GitHub - tinegachris/ESM-Python-Nairobi: Documentation of Python for Energy System Modelling event hosted by Python Nairobi User Group.</a:t>
                </a: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15068345" cy="8475944"/>
            </a:xfrm>
            <a:custGeom>
              <a:avLst/>
              <a:gdLst/>
              <a:ahLst/>
              <a:cxnLst/>
              <a:rect l="l" t="t" r="r" b="b"/>
              <a:pathLst>
                <a:path w="15068345" h="8475944">
                  <a:moveTo>
                    <a:pt x="0" y="0"/>
                  </a:moveTo>
                  <a:lnTo>
                    <a:pt x="15068345" y="0"/>
                  </a:lnTo>
                  <a:lnTo>
                    <a:pt x="15068345" y="8475944"/>
                  </a:lnTo>
                  <a:lnTo>
                    <a:pt x="0" y="84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570078" flipH="1">
            <a:off x="13113179" y="-3525013"/>
            <a:ext cx="10349643" cy="8411437"/>
          </a:xfrm>
          <a:custGeom>
            <a:avLst/>
            <a:gdLst/>
            <a:ahLst/>
            <a:cxnLst/>
            <a:rect l="l" t="t" r="r" b="b"/>
            <a:pathLst>
              <a:path w="10349643" h="8411437">
                <a:moveTo>
                  <a:pt x="10349642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2" y="8411437"/>
                </a:lnTo>
                <a:lnTo>
                  <a:pt x="103496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92756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6399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Continue Your Journey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39250"/>
            <a:ext cx="73075" cy="19812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003049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66340"/>
            <a:ext cx="16230600" cy="71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PyPSA Documentation: The official guide, tutorials, examples, and API reference – https://pypsa.readthedocs.io/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Tom Brown's Energy Systems Modelling Course: Comprehensive university course materials covering PyPSA and general concepts – https://nworbmot.org/courses/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Fabian Neumann's Data Science for ESM Course: Focuses on data handling, analysis, and visualization in energy system modelling – https://fneum.github.io/data-science-for-esm/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Open Energy Modelling Wiki (Learning Materials): A curated list of diverse learning resources across the open energy modelling ecosystem – https://wiki.openmod-initiative.org/wiki/Learning_materials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Atlite Documentation: Crucial tool for converting weather data into time series for renewables and demand – https://atlite.readthedocs.io/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Linopy Documentation: The optimization modelling framework underpinning recent versions of PyPSA – https://linopy.readthedocs.io/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PyPSA-Eur: A large-scale, open model of the European transmission system – https://github.com/PyPSA/pypsa-eur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PyPSA-Africa: An open model focusing on the African continent's power system – https://github.com/PyPSA/pypsa-africa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OSeMOSYS (Main Website): A widely used framework for long-term energy system planning and integrated assessment – http://www.osemosys.org/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Starter Kits (Examples): Practical examples to kickstart energy modelling – https://climatecompatiblegrowth.com/starter-kits/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Open University Course: Online course to deepen your energy systems knowledge – https://www.open.edu/openlearncreate/course/view.php?id=6817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Open Energy Modelling Initiative Forum: A platform for discussions on all aspects of open energy modelling – https://forum.openmod-initiative.org/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Python Documentation: Official reference for the Python language – https://docs.python.org/3/</a:t>
            </a:r>
          </a:p>
          <a:p>
            <a:pPr algn="l">
              <a:lnSpc>
                <a:spcPts val="1950"/>
              </a:lnSpc>
            </a:pPr>
            <a:endParaRPr lang="en-US" sz="15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23850" lvl="1" indent="-161925" algn="l">
              <a:lnSpc>
                <a:spcPts val="1950"/>
              </a:lnSpc>
              <a:buFont typeface="Arial"/>
              <a:buChar char="•"/>
            </a:pPr>
            <a:r>
              <a:rPr lang="en-US" sz="15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Google OR-Tools: Introduction to the optimization solvers these frameworks rely on – https://developers.google.com/optimization/introduction</a:t>
            </a:r>
          </a:p>
        </p:txBody>
      </p:sp>
      <p:sp>
        <p:nvSpPr>
          <p:cNvPr id="5" name="Freeform 5"/>
          <p:cNvSpPr/>
          <p:nvPr/>
        </p:nvSpPr>
        <p:spPr>
          <a:xfrm rot="-88163">
            <a:off x="10579056" y="1302467"/>
            <a:ext cx="540465" cy="633808"/>
          </a:xfrm>
          <a:custGeom>
            <a:avLst/>
            <a:gdLst/>
            <a:ahLst/>
            <a:cxnLst/>
            <a:rect l="l" t="t" r="r" b="b"/>
            <a:pathLst>
              <a:path w="540465" h="633808">
                <a:moveTo>
                  <a:pt x="0" y="0"/>
                </a:moveTo>
                <a:lnTo>
                  <a:pt x="540465" y="0"/>
                </a:lnTo>
                <a:lnTo>
                  <a:pt x="540465" y="633808"/>
                </a:lnTo>
                <a:lnTo>
                  <a:pt x="0" y="63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0487" y="1006599"/>
            <a:ext cx="641866" cy="507876"/>
          </a:xfrm>
          <a:custGeom>
            <a:avLst/>
            <a:gdLst/>
            <a:ahLst/>
            <a:cxnLst/>
            <a:rect l="l" t="t" r="r" b="b"/>
            <a:pathLst>
              <a:path w="641866" h="507876">
                <a:moveTo>
                  <a:pt x="0" y="0"/>
                </a:moveTo>
                <a:lnTo>
                  <a:pt x="641865" y="0"/>
                </a:lnTo>
                <a:lnTo>
                  <a:pt x="641865" y="507876"/>
                </a:lnTo>
                <a:lnTo>
                  <a:pt x="0" y="507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62725"/>
            <a:ext cx="10491613" cy="6656850"/>
            <a:chOff x="0" y="0"/>
            <a:chExt cx="13988818" cy="8875800"/>
          </a:xfrm>
        </p:grpSpPr>
        <p:sp>
          <p:nvSpPr>
            <p:cNvPr id="3" name="AutoShape 3"/>
            <p:cNvSpPr/>
            <p:nvPr/>
          </p:nvSpPr>
          <p:spPr>
            <a:xfrm>
              <a:off x="0" y="1913563"/>
              <a:ext cx="13988818" cy="0"/>
            </a:xfrm>
            <a:prstGeom prst="line">
              <a:avLst/>
            </a:prstGeom>
            <a:ln w="12700" cap="rnd">
              <a:solidFill>
                <a:srgbClr val="D6282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212618" y="-9525"/>
              <a:ext cx="1059791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</a:pPr>
              <a:r>
                <a:rPr lang="en-US" sz="72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Chrispine Tinega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12618" y="2319001"/>
              <a:ext cx="11363785" cy="655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304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Embedded Systems Engineer specialising in IoT for energy systems.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304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304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Driven by a passion for leveraging technology to address real-world energy challenges.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304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304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Mentor and speaker with hands-on experience in smart mini-grids and energy management systems.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6806862" y="0"/>
            <a:ext cx="0" cy="10287000"/>
          </a:xfrm>
          <a:prstGeom prst="line">
            <a:avLst/>
          </a:prstGeom>
          <a:ln w="9525" cap="flat">
            <a:solidFill>
              <a:srgbClr val="D6282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2001223" y="-923751"/>
            <a:ext cx="3029923" cy="2561662"/>
          </a:xfrm>
          <a:custGeom>
            <a:avLst/>
            <a:gdLst/>
            <a:ahLst/>
            <a:cxnLst/>
            <a:rect l="l" t="t" r="r" b="b"/>
            <a:pathLst>
              <a:path w="3029923" h="2561662">
                <a:moveTo>
                  <a:pt x="0" y="0"/>
                </a:moveTo>
                <a:lnTo>
                  <a:pt x="3029923" y="0"/>
                </a:lnTo>
                <a:lnTo>
                  <a:pt x="3029923" y="2561662"/>
                </a:lnTo>
                <a:lnTo>
                  <a:pt x="0" y="256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240876" y="3292107"/>
            <a:ext cx="5246370" cy="52463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530312" y="8719575"/>
            <a:ext cx="2667498" cy="265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0304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https://chrispinetinega.com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1916" y="1807481"/>
            <a:ext cx="18439916" cy="0"/>
          </a:xfrm>
          <a:prstGeom prst="line">
            <a:avLst/>
          </a:prstGeom>
          <a:ln w="9525" cap="rnd">
            <a:solidFill>
              <a:srgbClr val="0030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151916" y="8636000"/>
            <a:ext cx="18439916" cy="0"/>
          </a:xfrm>
          <a:prstGeom prst="line">
            <a:avLst/>
          </a:prstGeom>
          <a:ln w="9525" cap="rnd">
            <a:solidFill>
              <a:srgbClr val="0030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114987" y="2432652"/>
            <a:ext cx="6058026" cy="3589381"/>
          </a:xfrm>
          <a:custGeom>
            <a:avLst/>
            <a:gdLst/>
            <a:ahLst/>
            <a:cxnLst/>
            <a:rect l="l" t="t" r="r" b="b"/>
            <a:pathLst>
              <a:path w="6058026" h="3589381">
                <a:moveTo>
                  <a:pt x="0" y="0"/>
                </a:moveTo>
                <a:lnTo>
                  <a:pt x="6058026" y="0"/>
                </a:lnTo>
                <a:lnTo>
                  <a:pt x="6058026" y="3589380"/>
                </a:lnTo>
                <a:lnTo>
                  <a:pt x="0" y="3589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304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36059" y="6641157"/>
            <a:ext cx="8415883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3049"/>
                </a:solidFill>
                <a:latin typeface="Montserrat"/>
                <a:ea typeface="Montserrat"/>
                <a:cs typeface="Montserrat"/>
                <a:sym typeface="Montserrat"/>
              </a:rPr>
              <a:t>Open Session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Minimalist Wavy Lines"/>
          <p:cNvSpPr/>
          <p:nvPr/>
        </p:nvSpPr>
        <p:spPr>
          <a:xfrm>
            <a:off x="15922503" y="4340612"/>
            <a:ext cx="2356595" cy="921214"/>
          </a:xfrm>
          <a:custGeom>
            <a:avLst/>
            <a:gdLst/>
            <a:ahLst/>
            <a:cxnLst/>
            <a:rect l="l" t="t" r="r" b="b"/>
            <a:pathLst>
              <a:path w="2356595" h="921214">
                <a:moveTo>
                  <a:pt x="0" y="0"/>
                </a:moveTo>
                <a:lnTo>
                  <a:pt x="2356595" y="0"/>
                </a:lnTo>
                <a:lnTo>
                  <a:pt x="2356595" y="921214"/>
                </a:lnTo>
                <a:lnTo>
                  <a:pt x="0" y="92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Abstract Minimalist Lined Sparkle Shape"/>
          <p:cNvSpPr/>
          <p:nvPr/>
        </p:nvSpPr>
        <p:spPr>
          <a:xfrm>
            <a:off x="15839879" y="-622212"/>
            <a:ext cx="2439219" cy="2439219"/>
          </a:xfrm>
          <a:custGeom>
            <a:avLst/>
            <a:gdLst/>
            <a:ahLst/>
            <a:cxnLst/>
            <a:rect l="l" t="t" r="r" b="b"/>
            <a:pathLst>
              <a:path w="2439219" h="2439219">
                <a:moveTo>
                  <a:pt x="0" y="0"/>
                </a:moveTo>
                <a:lnTo>
                  <a:pt x="2439219" y="0"/>
                </a:lnTo>
                <a:lnTo>
                  <a:pt x="2439219" y="2439218"/>
                </a:lnTo>
                <a:lnTo>
                  <a:pt x="0" y="243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33671" y="1950653"/>
            <a:ext cx="4160595" cy="4145466"/>
          </a:xfrm>
          <a:custGeom>
            <a:avLst/>
            <a:gdLst/>
            <a:ahLst/>
            <a:cxnLst/>
            <a:rect l="l" t="t" r="r" b="b"/>
            <a:pathLst>
              <a:path w="4160595" h="4145466">
                <a:moveTo>
                  <a:pt x="0" y="0"/>
                </a:moveTo>
                <a:lnTo>
                  <a:pt x="4160595" y="0"/>
                </a:lnTo>
                <a:lnTo>
                  <a:pt x="4160595" y="4145466"/>
                </a:lnTo>
                <a:lnTo>
                  <a:pt x="0" y="4145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61693" y="4282778"/>
            <a:ext cx="4053568" cy="4053568"/>
          </a:xfrm>
          <a:custGeom>
            <a:avLst/>
            <a:gdLst/>
            <a:ahLst/>
            <a:cxnLst/>
            <a:rect l="l" t="t" r="r" b="b"/>
            <a:pathLst>
              <a:path w="4053568" h="4053568">
                <a:moveTo>
                  <a:pt x="0" y="0"/>
                </a:moveTo>
                <a:lnTo>
                  <a:pt x="4053568" y="0"/>
                </a:lnTo>
                <a:lnTo>
                  <a:pt x="4053568" y="4053569"/>
                </a:lnTo>
                <a:lnTo>
                  <a:pt x="0" y="4053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94266" y="914287"/>
            <a:ext cx="2072733" cy="2072733"/>
          </a:xfrm>
          <a:custGeom>
            <a:avLst/>
            <a:gdLst/>
            <a:ahLst/>
            <a:cxnLst/>
            <a:rect l="l" t="t" r="r" b="b"/>
            <a:pathLst>
              <a:path w="2072733" h="2072733">
                <a:moveTo>
                  <a:pt x="0" y="0"/>
                </a:moveTo>
                <a:lnTo>
                  <a:pt x="2072733" y="0"/>
                </a:lnTo>
                <a:lnTo>
                  <a:pt x="2072733" y="2072733"/>
                </a:lnTo>
                <a:lnTo>
                  <a:pt x="0" y="2072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36860" y="6470853"/>
            <a:ext cx="7030276" cy="89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679"/>
              </a:lnSpc>
            </a:pPr>
            <a:r>
              <a:rPr lang="en-US" sz="6399" dirty="0">
                <a:solidFill>
                  <a:srgbClr val="02020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Thank You</a:t>
            </a:r>
            <a:r>
              <a:rPr lang="en-KE" sz="6399" dirty="0">
                <a:solidFill>
                  <a:srgbClr val="02020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!</a:t>
            </a:r>
            <a:endParaRPr lang="en-US" sz="6399" dirty="0">
              <a:solidFill>
                <a:srgbClr val="020205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00304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r>
          </a:p>
        </p:txBody>
      </p:sp>
      <p:sp>
        <p:nvSpPr>
          <p:cNvPr id="9" name="Freeform 9"/>
          <p:cNvSpPr/>
          <p:nvPr/>
        </p:nvSpPr>
        <p:spPr>
          <a:xfrm>
            <a:off x="546430" y="362571"/>
            <a:ext cx="2460101" cy="2451155"/>
          </a:xfrm>
          <a:custGeom>
            <a:avLst/>
            <a:gdLst/>
            <a:ahLst/>
            <a:cxnLst/>
            <a:rect l="l" t="t" r="r" b="b"/>
            <a:pathLst>
              <a:path w="2460101" h="2451155">
                <a:moveTo>
                  <a:pt x="0" y="0"/>
                </a:moveTo>
                <a:lnTo>
                  <a:pt x="2460101" y="0"/>
                </a:lnTo>
                <a:lnTo>
                  <a:pt x="2460101" y="2451155"/>
                </a:lnTo>
                <a:lnTo>
                  <a:pt x="0" y="24511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62335" y="7562299"/>
            <a:ext cx="2181665" cy="2181665"/>
          </a:xfrm>
          <a:custGeom>
            <a:avLst/>
            <a:gdLst/>
            <a:ahLst/>
            <a:cxnLst/>
            <a:rect l="l" t="t" r="r" b="b"/>
            <a:pathLst>
              <a:path w="2181665" h="2181665">
                <a:moveTo>
                  <a:pt x="0" y="0"/>
                </a:moveTo>
                <a:lnTo>
                  <a:pt x="2181665" y="0"/>
                </a:lnTo>
                <a:lnTo>
                  <a:pt x="2181665" y="2181665"/>
                </a:lnTo>
                <a:lnTo>
                  <a:pt x="0" y="21816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6430" y="7092683"/>
            <a:ext cx="2036822" cy="2857786"/>
          </a:xfrm>
          <a:custGeom>
            <a:avLst/>
            <a:gdLst/>
            <a:ahLst/>
            <a:cxnLst/>
            <a:rect l="l" t="t" r="r" b="b"/>
            <a:pathLst>
              <a:path w="2036822" h="2857786">
                <a:moveTo>
                  <a:pt x="0" y="0"/>
                </a:moveTo>
                <a:lnTo>
                  <a:pt x="2036822" y="0"/>
                </a:lnTo>
                <a:lnTo>
                  <a:pt x="2036822" y="2857786"/>
                </a:lnTo>
                <a:lnTo>
                  <a:pt x="0" y="28577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8001" y="4144997"/>
            <a:ext cx="2413691" cy="1312445"/>
          </a:xfrm>
          <a:custGeom>
            <a:avLst/>
            <a:gdLst/>
            <a:ahLst/>
            <a:cxnLst/>
            <a:rect l="l" t="t" r="r" b="b"/>
            <a:pathLst>
              <a:path w="2413691" h="1312445">
                <a:moveTo>
                  <a:pt x="0" y="0"/>
                </a:moveTo>
                <a:lnTo>
                  <a:pt x="2413692" y="0"/>
                </a:lnTo>
                <a:lnTo>
                  <a:pt x="2413692" y="1312445"/>
                </a:lnTo>
                <a:lnTo>
                  <a:pt x="0" y="1312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11576" y="466961"/>
            <a:ext cx="1850569" cy="2967384"/>
          </a:xfrm>
          <a:custGeom>
            <a:avLst/>
            <a:gdLst/>
            <a:ahLst/>
            <a:cxnLst/>
            <a:rect l="l" t="t" r="r" b="b"/>
            <a:pathLst>
              <a:path w="1850569" h="2967384">
                <a:moveTo>
                  <a:pt x="0" y="0"/>
                </a:moveTo>
                <a:lnTo>
                  <a:pt x="1850568" y="0"/>
                </a:lnTo>
                <a:lnTo>
                  <a:pt x="1850568" y="2967384"/>
                </a:lnTo>
                <a:lnTo>
                  <a:pt x="0" y="29673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40778" y="597397"/>
            <a:ext cx="2045426" cy="2348610"/>
          </a:xfrm>
          <a:custGeom>
            <a:avLst/>
            <a:gdLst/>
            <a:ahLst/>
            <a:cxnLst/>
            <a:rect l="l" t="t" r="r" b="b"/>
            <a:pathLst>
              <a:path w="2045426" h="2348610">
                <a:moveTo>
                  <a:pt x="0" y="0"/>
                </a:moveTo>
                <a:lnTo>
                  <a:pt x="2045425" y="0"/>
                </a:lnTo>
                <a:lnTo>
                  <a:pt x="2045425" y="2348610"/>
                </a:lnTo>
                <a:lnTo>
                  <a:pt x="0" y="23486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63445" y="3941578"/>
            <a:ext cx="2022042" cy="2022042"/>
          </a:xfrm>
          <a:custGeom>
            <a:avLst/>
            <a:gdLst/>
            <a:ahLst/>
            <a:cxnLst/>
            <a:rect l="l" t="t" r="r" b="b"/>
            <a:pathLst>
              <a:path w="2022042" h="2022042">
                <a:moveTo>
                  <a:pt x="0" y="0"/>
                </a:moveTo>
                <a:lnTo>
                  <a:pt x="2022042" y="0"/>
                </a:lnTo>
                <a:lnTo>
                  <a:pt x="2022042" y="2022042"/>
                </a:lnTo>
                <a:lnTo>
                  <a:pt x="0" y="20220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26337" y="6927909"/>
            <a:ext cx="1539001" cy="2148351"/>
          </a:xfrm>
          <a:custGeom>
            <a:avLst/>
            <a:gdLst/>
            <a:ahLst/>
            <a:cxnLst/>
            <a:rect l="l" t="t" r="r" b="b"/>
            <a:pathLst>
              <a:path w="1539001" h="2148351">
                <a:moveTo>
                  <a:pt x="0" y="0"/>
                </a:moveTo>
                <a:lnTo>
                  <a:pt x="1539001" y="0"/>
                </a:lnTo>
                <a:lnTo>
                  <a:pt x="1539001" y="2148351"/>
                </a:lnTo>
                <a:lnTo>
                  <a:pt x="0" y="214835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45995" y="7906058"/>
            <a:ext cx="1708994" cy="1352242"/>
          </a:xfrm>
          <a:custGeom>
            <a:avLst/>
            <a:gdLst/>
            <a:ahLst/>
            <a:cxnLst/>
            <a:rect l="l" t="t" r="r" b="b"/>
            <a:pathLst>
              <a:path w="1708994" h="1352242">
                <a:moveTo>
                  <a:pt x="0" y="0"/>
                </a:moveTo>
                <a:lnTo>
                  <a:pt x="1708995" y="0"/>
                </a:lnTo>
                <a:lnTo>
                  <a:pt x="1708995" y="1352242"/>
                </a:lnTo>
                <a:lnTo>
                  <a:pt x="0" y="13522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256902" y="4377032"/>
            <a:ext cx="1147461" cy="1151133"/>
          </a:xfrm>
          <a:custGeom>
            <a:avLst/>
            <a:gdLst/>
            <a:ahLst/>
            <a:cxnLst/>
            <a:rect l="l" t="t" r="r" b="b"/>
            <a:pathLst>
              <a:path w="1147461" h="1151133">
                <a:moveTo>
                  <a:pt x="0" y="0"/>
                </a:moveTo>
                <a:lnTo>
                  <a:pt x="1147461" y="0"/>
                </a:lnTo>
                <a:lnTo>
                  <a:pt x="1147461" y="1151134"/>
                </a:lnTo>
                <a:lnTo>
                  <a:pt x="0" y="115113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08377" y="534499"/>
            <a:ext cx="1087243" cy="988402"/>
          </a:xfrm>
          <a:custGeom>
            <a:avLst/>
            <a:gdLst/>
            <a:ahLst/>
            <a:cxnLst/>
            <a:rect l="l" t="t" r="r" b="b"/>
            <a:pathLst>
              <a:path w="1087243" h="988402">
                <a:moveTo>
                  <a:pt x="0" y="0"/>
                </a:moveTo>
                <a:lnTo>
                  <a:pt x="1087242" y="0"/>
                </a:lnTo>
                <a:lnTo>
                  <a:pt x="1087242" y="988402"/>
                </a:lnTo>
                <a:lnTo>
                  <a:pt x="0" y="98840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642641" y="8521576"/>
            <a:ext cx="1445836" cy="1222389"/>
          </a:xfrm>
          <a:custGeom>
            <a:avLst/>
            <a:gdLst/>
            <a:ahLst/>
            <a:cxnLst/>
            <a:rect l="l" t="t" r="r" b="b"/>
            <a:pathLst>
              <a:path w="1445836" h="1222389">
                <a:moveTo>
                  <a:pt x="0" y="0"/>
                </a:moveTo>
                <a:lnTo>
                  <a:pt x="1445836" y="0"/>
                </a:lnTo>
                <a:lnTo>
                  <a:pt x="1445836" y="1222388"/>
                </a:lnTo>
                <a:lnTo>
                  <a:pt x="0" y="122238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397912" y="2850097"/>
            <a:ext cx="1294900" cy="1294900"/>
          </a:xfrm>
          <a:custGeom>
            <a:avLst/>
            <a:gdLst/>
            <a:ahLst/>
            <a:cxnLst/>
            <a:rect l="l" t="t" r="r" b="b"/>
            <a:pathLst>
              <a:path w="1294900" h="1294900">
                <a:moveTo>
                  <a:pt x="0" y="0"/>
                </a:moveTo>
                <a:lnTo>
                  <a:pt x="1294900" y="0"/>
                </a:lnTo>
                <a:lnTo>
                  <a:pt x="1294900" y="1294900"/>
                </a:lnTo>
                <a:lnTo>
                  <a:pt x="0" y="12949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3237"/>
            <a:ext cx="1323763" cy="1323763"/>
          </a:xfrm>
          <a:custGeom>
            <a:avLst/>
            <a:gdLst/>
            <a:ahLst/>
            <a:cxnLst/>
            <a:rect l="l" t="t" r="r" b="b"/>
            <a:pathLst>
              <a:path w="1323763" h="1323763">
                <a:moveTo>
                  <a:pt x="0" y="0"/>
                </a:moveTo>
                <a:lnTo>
                  <a:pt x="1323763" y="0"/>
                </a:lnTo>
                <a:lnTo>
                  <a:pt x="1323763" y="1323763"/>
                </a:lnTo>
                <a:lnTo>
                  <a:pt x="0" y="1323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16458" y="5934385"/>
            <a:ext cx="5222485" cy="3886714"/>
            <a:chOff x="0" y="0"/>
            <a:chExt cx="6963313" cy="5182286"/>
          </a:xfrm>
        </p:grpSpPr>
        <p:sp>
          <p:nvSpPr>
            <p:cNvPr id="4" name="Freeform 4"/>
            <p:cNvSpPr/>
            <p:nvPr/>
          </p:nvSpPr>
          <p:spPr>
            <a:xfrm>
              <a:off x="433072" y="0"/>
              <a:ext cx="5981564" cy="4344111"/>
            </a:xfrm>
            <a:custGeom>
              <a:avLst/>
              <a:gdLst/>
              <a:ahLst/>
              <a:cxnLst/>
              <a:rect l="l" t="t" r="r" b="b"/>
              <a:pathLst>
                <a:path w="5981564" h="4344111">
                  <a:moveTo>
                    <a:pt x="0" y="0"/>
                  </a:moveTo>
                  <a:lnTo>
                    <a:pt x="5981564" y="0"/>
                  </a:lnTo>
                  <a:lnTo>
                    <a:pt x="5981564" y="4344111"/>
                  </a:lnTo>
                  <a:lnTo>
                    <a:pt x="0" y="4344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4667690"/>
              <a:ext cx="6963313" cy="514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3"/>
                </a:lnSpc>
              </a:pPr>
              <a:r>
                <a:rPr lang="en-US" sz="745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Tackling the Challenges of Nigeria’s Energy Transition Plan. (n.d.). Thisdaylive.Com. Retrieved 4 April 2025, from https://www.thisdaylive.com/index.php/2023/01/03/tackling-the-challenges-of-nigerias-energy-transition-plan/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20976" y="656893"/>
            <a:ext cx="7436418" cy="4942784"/>
            <a:chOff x="0" y="0"/>
            <a:chExt cx="9915224" cy="6590379"/>
          </a:xfrm>
        </p:grpSpPr>
        <p:sp>
          <p:nvSpPr>
            <p:cNvPr id="7" name="Freeform 7"/>
            <p:cNvSpPr/>
            <p:nvPr/>
          </p:nvSpPr>
          <p:spPr>
            <a:xfrm>
              <a:off x="324922" y="0"/>
              <a:ext cx="9265379" cy="5825607"/>
            </a:xfrm>
            <a:custGeom>
              <a:avLst/>
              <a:gdLst/>
              <a:ahLst/>
              <a:cxnLst/>
              <a:rect l="l" t="t" r="r" b="b"/>
              <a:pathLst>
                <a:path w="9265379" h="5825607">
                  <a:moveTo>
                    <a:pt x="0" y="0"/>
                  </a:moveTo>
                  <a:lnTo>
                    <a:pt x="9265379" y="0"/>
                  </a:lnTo>
                  <a:lnTo>
                    <a:pt x="9265379" y="5825607"/>
                  </a:lnTo>
                  <a:lnTo>
                    <a:pt x="0" y="5825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6112901"/>
              <a:ext cx="9915224" cy="477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86"/>
                </a:lnSpc>
              </a:pPr>
              <a:r>
                <a:rPr lang="en-US" sz="1061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Policies &amp; action. (n.d.). Climateactiontracker.Org. Retrieved 4 April 2025, from https://climateactiontracker.org/countries/kenya/policies-action/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35778"/>
            <a:ext cx="9292276" cy="145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1999" i="1">
                <a:solidFill>
                  <a:srgbClr val="D6282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“Kenya's energy transition faces infrastructure and funding challenges.”</a:t>
            </a:r>
            <a:r>
              <a:rPr lang="en-US" sz="19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-Energy Transition and Investment Plan (ETIP)</a:t>
            </a:r>
          </a:p>
          <a:p>
            <a:pPr algn="l">
              <a:lnSpc>
                <a:spcPts val="3999"/>
              </a:lnSpc>
            </a:pPr>
            <a:endParaRPr lang="en-US" sz="1999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028700"/>
            <a:ext cx="822554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</a:pPr>
            <a:r>
              <a:rPr lang="en-US" sz="4800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Energy Transition, Huddle?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802770"/>
            <a:ext cx="9635039" cy="5822349"/>
            <a:chOff x="0" y="0"/>
            <a:chExt cx="12846718" cy="7763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46718" cy="7226279"/>
            </a:xfrm>
            <a:custGeom>
              <a:avLst/>
              <a:gdLst/>
              <a:ahLst/>
              <a:cxnLst/>
              <a:rect l="l" t="t" r="r" b="b"/>
              <a:pathLst>
                <a:path w="12846718" h="7226279">
                  <a:moveTo>
                    <a:pt x="0" y="0"/>
                  </a:moveTo>
                  <a:lnTo>
                    <a:pt x="12846718" y="0"/>
                  </a:lnTo>
                  <a:lnTo>
                    <a:pt x="12846718" y="7226279"/>
                  </a:lnTo>
                  <a:lnTo>
                    <a:pt x="0" y="722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075619" y="7325022"/>
              <a:ext cx="9063739" cy="43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8"/>
                </a:lnSpc>
              </a:pPr>
              <a:r>
                <a:rPr lang="en-US" sz="970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Policies &amp; action. (n.d.). Climateactiontracker.Org. Retrieved 4 April 2025, from https://climateactiontracker.org/countries/kenya/policies-action/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625" y="1154430"/>
            <a:ext cx="9972675" cy="794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Sustainable - climate change. Decarbonisation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integrating RE, e.g., solar, wind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Reliable - grid stability, balance demand and supply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VRE, flexible demand, infrastructure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Affordable - investments and operational costs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Optimising investments and operations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Need for tools: complexity, optimisation, planning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0309644" y="4631488"/>
            <a:ext cx="3926638" cy="3926638"/>
          </a:xfrm>
          <a:custGeom>
            <a:avLst/>
            <a:gdLst/>
            <a:ahLst/>
            <a:cxnLst/>
            <a:rect l="l" t="t" r="r" b="b"/>
            <a:pathLst>
              <a:path w="3926638" h="3926638">
                <a:moveTo>
                  <a:pt x="0" y="0"/>
                </a:moveTo>
                <a:lnTo>
                  <a:pt x="3926637" y="0"/>
                </a:lnTo>
                <a:lnTo>
                  <a:pt x="3926637" y="3926638"/>
                </a:lnTo>
                <a:lnTo>
                  <a:pt x="0" y="392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736613"/>
            <a:ext cx="5574581" cy="3716388"/>
          </a:xfrm>
          <a:custGeom>
            <a:avLst/>
            <a:gdLst/>
            <a:ahLst/>
            <a:cxnLst/>
            <a:rect l="l" t="t" r="r" b="b"/>
            <a:pathLst>
              <a:path w="5574581" h="3716388">
                <a:moveTo>
                  <a:pt x="0" y="0"/>
                </a:moveTo>
                <a:lnTo>
                  <a:pt x="5574581" y="0"/>
                </a:lnTo>
                <a:lnTo>
                  <a:pt x="5574581" y="3716388"/>
                </a:lnTo>
                <a:lnTo>
                  <a:pt x="0" y="371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28700"/>
            <a:ext cx="4262062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6399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Energy Trilemma</a:t>
            </a:r>
          </a:p>
        </p:txBody>
      </p:sp>
      <p:sp>
        <p:nvSpPr>
          <p:cNvPr id="6" name="Freeform 6"/>
          <p:cNvSpPr/>
          <p:nvPr/>
        </p:nvSpPr>
        <p:spPr>
          <a:xfrm>
            <a:off x="7669877" y="5938585"/>
            <a:ext cx="2413691" cy="1312445"/>
          </a:xfrm>
          <a:custGeom>
            <a:avLst/>
            <a:gdLst/>
            <a:ahLst/>
            <a:cxnLst/>
            <a:rect l="l" t="t" r="r" b="b"/>
            <a:pathLst>
              <a:path w="2413691" h="1312445">
                <a:moveTo>
                  <a:pt x="0" y="0"/>
                </a:moveTo>
                <a:lnTo>
                  <a:pt x="2413692" y="0"/>
                </a:lnTo>
                <a:lnTo>
                  <a:pt x="2413692" y="1312444"/>
                </a:lnTo>
                <a:lnTo>
                  <a:pt x="0" y="131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846" y="4929703"/>
            <a:ext cx="6198305" cy="3486547"/>
          </a:xfrm>
          <a:custGeom>
            <a:avLst/>
            <a:gdLst/>
            <a:ahLst/>
            <a:cxnLst/>
            <a:rect l="l" t="t" r="r" b="b"/>
            <a:pathLst>
              <a:path w="6198305" h="3486547">
                <a:moveTo>
                  <a:pt x="0" y="0"/>
                </a:moveTo>
                <a:lnTo>
                  <a:pt x="6198305" y="0"/>
                </a:lnTo>
                <a:lnTo>
                  <a:pt x="6198305" y="3486546"/>
                </a:lnTo>
                <a:lnTo>
                  <a:pt x="0" y="348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14425"/>
            <a:ext cx="6540597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trike="noStrike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Energy System Modelling (ESM)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14960"/>
            <a:ext cx="654059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Creating Digital Twins for Energy Systems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1755" y="1344732"/>
            <a:ext cx="877754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ESM is the process of creating simplified, computer-based representations (models) of energy systems.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68591" y="2820352"/>
            <a:ext cx="8790709" cy="1449070"/>
            <a:chOff x="0" y="0"/>
            <a:chExt cx="11720945" cy="19320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17209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Purpose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52" y="857673"/>
              <a:ext cx="11703393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complexity, decision support and addressing the trilemma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68591" y="4929703"/>
            <a:ext cx="8790709" cy="1449070"/>
            <a:chOff x="0" y="0"/>
            <a:chExt cx="11720945" cy="1932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17209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Inputs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552" y="857673"/>
              <a:ext cx="11703393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Technical data, economic data, demand data, resource data, policy data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68591" y="7035998"/>
            <a:ext cx="8790709" cy="1868170"/>
            <a:chOff x="0" y="0"/>
            <a:chExt cx="11720945" cy="249089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17209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</a:t>
              </a:r>
              <a:r>
                <a:rPr lang="en-US" sz="2799" u="none" strike="noStrike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utputs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552" y="857673"/>
              <a:ext cx="11703393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Optimal generation mix, investment decisions, operational schedules, energy flows, systems emissions, system costs, marginal prices</a:t>
              </a:r>
            </a:p>
          </p:txBody>
        </p:sp>
      </p:grpSp>
      <p:sp>
        <p:nvSpPr>
          <p:cNvPr id="15" name="Freeform 15" descr="Abstract Minimalist Wavy Lines"/>
          <p:cNvSpPr/>
          <p:nvPr/>
        </p:nvSpPr>
        <p:spPr>
          <a:xfrm>
            <a:off x="1028700" y="317520"/>
            <a:ext cx="1638300" cy="675740"/>
          </a:xfrm>
          <a:custGeom>
            <a:avLst/>
            <a:gdLst/>
            <a:ahLst/>
            <a:cxnLst/>
            <a:rect l="l" t="t" r="r" b="b"/>
            <a:pathLst>
              <a:path w="2356595" h="921214">
                <a:moveTo>
                  <a:pt x="0" y="0"/>
                </a:moveTo>
                <a:lnTo>
                  <a:pt x="2356595" y="0"/>
                </a:lnTo>
                <a:lnTo>
                  <a:pt x="2356595" y="921214"/>
                </a:lnTo>
                <a:lnTo>
                  <a:pt x="0" y="921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62502" y="7946493"/>
            <a:ext cx="10362997" cy="1311807"/>
            <a:chOff x="0" y="0"/>
            <a:chExt cx="13817329" cy="1749076"/>
          </a:xfrm>
        </p:grpSpPr>
        <p:sp>
          <p:nvSpPr>
            <p:cNvPr id="3" name="Freeform 3"/>
            <p:cNvSpPr/>
            <p:nvPr/>
          </p:nvSpPr>
          <p:spPr>
            <a:xfrm>
              <a:off x="5190049" y="1030555"/>
              <a:ext cx="2310763" cy="718521"/>
            </a:xfrm>
            <a:custGeom>
              <a:avLst/>
              <a:gdLst/>
              <a:ahLst/>
              <a:cxnLst/>
              <a:rect l="l" t="t" r="r" b="b"/>
              <a:pathLst>
                <a:path w="2310763" h="718521">
                  <a:moveTo>
                    <a:pt x="0" y="0"/>
                  </a:moveTo>
                  <a:lnTo>
                    <a:pt x="2310763" y="0"/>
                  </a:lnTo>
                  <a:lnTo>
                    <a:pt x="2310763" y="718521"/>
                  </a:lnTo>
                  <a:lnTo>
                    <a:pt x="0" y="718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50373" cy="828525"/>
            </a:xfrm>
            <a:custGeom>
              <a:avLst/>
              <a:gdLst/>
              <a:ahLst/>
              <a:cxnLst/>
              <a:rect l="l" t="t" r="r" b="b"/>
              <a:pathLst>
                <a:path w="1850373" h="828525">
                  <a:moveTo>
                    <a:pt x="0" y="0"/>
                  </a:moveTo>
                  <a:lnTo>
                    <a:pt x="1850373" y="0"/>
                  </a:lnTo>
                  <a:lnTo>
                    <a:pt x="1850373" y="828525"/>
                  </a:lnTo>
                  <a:lnTo>
                    <a:pt x="0" y="82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15473" y="0"/>
              <a:ext cx="2045241" cy="828525"/>
            </a:xfrm>
            <a:custGeom>
              <a:avLst/>
              <a:gdLst/>
              <a:ahLst/>
              <a:cxnLst/>
              <a:rect l="l" t="t" r="r" b="b"/>
              <a:pathLst>
                <a:path w="2045241" h="828525">
                  <a:moveTo>
                    <a:pt x="0" y="0"/>
                  </a:moveTo>
                  <a:lnTo>
                    <a:pt x="2045241" y="0"/>
                  </a:lnTo>
                  <a:lnTo>
                    <a:pt x="2045241" y="828525"/>
                  </a:lnTo>
                  <a:lnTo>
                    <a:pt x="0" y="82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225814" y="68887"/>
              <a:ext cx="1689681" cy="630753"/>
            </a:xfrm>
            <a:custGeom>
              <a:avLst/>
              <a:gdLst/>
              <a:ahLst/>
              <a:cxnLst/>
              <a:rect l="l" t="t" r="r" b="b"/>
              <a:pathLst>
                <a:path w="1689681" h="630753">
                  <a:moveTo>
                    <a:pt x="0" y="0"/>
                  </a:moveTo>
                  <a:lnTo>
                    <a:pt x="1689681" y="0"/>
                  </a:lnTo>
                  <a:lnTo>
                    <a:pt x="1689681" y="630753"/>
                  </a:lnTo>
                  <a:lnTo>
                    <a:pt x="0" y="630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018055" y="68887"/>
              <a:ext cx="3167102" cy="633420"/>
            </a:xfrm>
            <a:custGeom>
              <a:avLst/>
              <a:gdLst/>
              <a:ahLst/>
              <a:cxnLst/>
              <a:rect l="l" t="t" r="r" b="b"/>
              <a:pathLst>
                <a:path w="3167102" h="633420">
                  <a:moveTo>
                    <a:pt x="0" y="0"/>
                  </a:moveTo>
                  <a:lnTo>
                    <a:pt x="3167103" y="0"/>
                  </a:lnTo>
                  <a:lnTo>
                    <a:pt x="3167103" y="633421"/>
                  </a:lnTo>
                  <a:lnTo>
                    <a:pt x="0" y="63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350258" y="0"/>
              <a:ext cx="2664717" cy="699640"/>
            </a:xfrm>
            <a:custGeom>
              <a:avLst/>
              <a:gdLst/>
              <a:ahLst/>
              <a:cxnLst/>
              <a:rect l="l" t="t" r="r" b="b"/>
              <a:pathLst>
                <a:path w="2664717" h="699640">
                  <a:moveTo>
                    <a:pt x="0" y="0"/>
                  </a:moveTo>
                  <a:lnTo>
                    <a:pt x="2664717" y="0"/>
                  </a:lnTo>
                  <a:lnTo>
                    <a:pt x="2664717" y="699640"/>
                  </a:lnTo>
                  <a:lnTo>
                    <a:pt x="0" y="699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180075" y="0"/>
              <a:ext cx="1637254" cy="699640"/>
            </a:xfrm>
            <a:custGeom>
              <a:avLst/>
              <a:gdLst/>
              <a:ahLst/>
              <a:cxnLst/>
              <a:rect l="l" t="t" r="r" b="b"/>
              <a:pathLst>
                <a:path w="1637254" h="699640">
                  <a:moveTo>
                    <a:pt x="0" y="0"/>
                  </a:moveTo>
                  <a:lnTo>
                    <a:pt x="1637254" y="0"/>
                  </a:lnTo>
                  <a:lnTo>
                    <a:pt x="1637254" y="699640"/>
                  </a:lnTo>
                  <a:lnTo>
                    <a:pt x="0" y="699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685659" y="1093235"/>
              <a:ext cx="2834728" cy="553527"/>
            </a:xfrm>
            <a:custGeom>
              <a:avLst/>
              <a:gdLst/>
              <a:ahLst/>
              <a:cxnLst/>
              <a:rect l="l" t="t" r="r" b="b"/>
              <a:pathLst>
                <a:path w="2834728" h="553527">
                  <a:moveTo>
                    <a:pt x="0" y="0"/>
                  </a:moveTo>
                  <a:lnTo>
                    <a:pt x="2834728" y="0"/>
                  </a:lnTo>
                  <a:lnTo>
                    <a:pt x="2834728" y="553526"/>
                  </a:lnTo>
                  <a:lnTo>
                    <a:pt x="0" y="553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710887" y="1093235"/>
              <a:ext cx="1976881" cy="553527"/>
            </a:xfrm>
            <a:custGeom>
              <a:avLst/>
              <a:gdLst/>
              <a:ahLst/>
              <a:cxnLst/>
              <a:rect l="l" t="t" r="r" b="b"/>
              <a:pathLst>
                <a:path w="1976881" h="553527">
                  <a:moveTo>
                    <a:pt x="0" y="0"/>
                  </a:moveTo>
                  <a:lnTo>
                    <a:pt x="1976882" y="0"/>
                  </a:lnTo>
                  <a:lnTo>
                    <a:pt x="1976882" y="553526"/>
                  </a:lnTo>
                  <a:lnTo>
                    <a:pt x="0" y="553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15473" y="1093235"/>
              <a:ext cx="2984076" cy="655841"/>
            </a:xfrm>
            <a:custGeom>
              <a:avLst/>
              <a:gdLst/>
              <a:ahLst/>
              <a:cxnLst/>
              <a:rect l="l" t="t" r="r" b="b"/>
              <a:pathLst>
                <a:path w="2984076" h="655841">
                  <a:moveTo>
                    <a:pt x="0" y="0"/>
                  </a:moveTo>
                  <a:lnTo>
                    <a:pt x="2984076" y="0"/>
                  </a:lnTo>
                  <a:lnTo>
                    <a:pt x="2984076" y="655841"/>
                  </a:lnTo>
                  <a:lnTo>
                    <a:pt x="0" y="65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209675"/>
            <a:ext cx="16230600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00304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Why Python for ESM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9260" y="609260"/>
            <a:ext cx="838881" cy="838881"/>
          </a:xfrm>
          <a:custGeom>
            <a:avLst/>
            <a:gdLst/>
            <a:ahLst/>
            <a:cxnLst/>
            <a:rect l="l" t="t" r="r" b="b"/>
            <a:pathLst>
              <a:path w="838881" h="838881">
                <a:moveTo>
                  <a:pt x="0" y="0"/>
                </a:moveTo>
                <a:lnTo>
                  <a:pt x="838880" y="0"/>
                </a:lnTo>
                <a:lnTo>
                  <a:pt x="838880" y="838880"/>
                </a:lnTo>
                <a:lnTo>
                  <a:pt x="0" y="838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428886" y="2374084"/>
            <a:ext cx="13430227" cy="4996559"/>
            <a:chOff x="0" y="0"/>
            <a:chExt cx="17906970" cy="6662079"/>
          </a:xfrm>
        </p:grpSpPr>
        <p:sp>
          <p:nvSpPr>
            <p:cNvPr id="16" name="AutoShape 16"/>
            <p:cNvSpPr/>
            <p:nvPr/>
          </p:nvSpPr>
          <p:spPr>
            <a:xfrm>
              <a:off x="0" y="3609113"/>
              <a:ext cx="17906970" cy="0"/>
            </a:xfrm>
            <a:prstGeom prst="line">
              <a:avLst/>
            </a:prstGeom>
            <a:ln w="25400" cap="flat">
              <a:solidFill>
                <a:srgbClr val="D6282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5808685" y="895832"/>
              <a:ext cx="0" cy="5401161"/>
            </a:xfrm>
            <a:prstGeom prst="line">
              <a:avLst/>
            </a:prstGeom>
            <a:ln w="25400" cap="flat">
              <a:solidFill>
                <a:srgbClr val="D6282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2232685" y="895832"/>
              <a:ext cx="0" cy="5401161"/>
            </a:xfrm>
            <a:prstGeom prst="line">
              <a:avLst/>
            </a:prstGeom>
            <a:ln w="25400" cap="flat">
              <a:solidFill>
                <a:srgbClr val="D6282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4593039" y="0"/>
              <a:ext cx="1121543" cy="1497206"/>
            </a:xfrm>
            <a:custGeom>
              <a:avLst/>
              <a:gdLst/>
              <a:ahLst/>
              <a:cxnLst/>
              <a:rect l="l" t="t" r="r" b="b"/>
              <a:pathLst>
                <a:path w="1121543" h="1497206">
                  <a:moveTo>
                    <a:pt x="0" y="0"/>
                  </a:moveTo>
                  <a:lnTo>
                    <a:pt x="1121543" y="0"/>
                  </a:lnTo>
                  <a:lnTo>
                    <a:pt x="1121543" y="1497206"/>
                  </a:lnTo>
                  <a:lnTo>
                    <a:pt x="0" y="149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144648" y="0"/>
              <a:ext cx="1275470" cy="1133574"/>
            </a:xfrm>
            <a:custGeom>
              <a:avLst/>
              <a:gdLst/>
              <a:ahLst/>
              <a:cxnLst/>
              <a:rect l="l" t="t" r="r" b="b"/>
              <a:pathLst>
                <a:path w="1275470" h="1133574">
                  <a:moveTo>
                    <a:pt x="0" y="0"/>
                  </a:moveTo>
                  <a:lnTo>
                    <a:pt x="1275470" y="0"/>
                  </a:lnTo>
                  <a:lnTo>
                    <a:pt x="1275470" y="1133574"/>
                  </a:lnTo>
                  <a:lnTo>
                    <a:pt x="0" y="1133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8228179" y="115528"/>
              <a:ext cx="1471306" cy="1062015"/>
            </a:xfrm>
            <a:custGeom>
              <a:avLst/>
              <a:gdLst/>
              <a:ahLst/>
              <a:cxnLst/>
              <a:rect l="l" t="t" r="r" b="b"/>
              <a:pathLst>
                <a:path w="1471306" h="1062015">
                  <a:moveTo>
                    <a:pt x="0" y="0"/>
                  </a:moveTo>
                  <a:lnTo>
                    <a:pt x="1471306" y="0"/>
                  </a:lnTo>
                  <a:lnTo>
                    <a:pt x="1471306" y="1062016"/>
                  </a:lnTo>
                  <a:lnTo>
                    <a:pt x="0" y="106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370844" y="3867696"/>
              <a:ext cx="1198327" cy="1174360"/>
            </a:xfrm>
            <a:custGeom>
              <a:avLst/>
              <a:gdLst/>
              <a:ahLst/>
              <a:cxnLst/>
              <a:rect l="l" t="t" r="r" b="b"/>
              <a:pathLst>
                <a:path w="1198327" h="1174360">
                  <a:moveTo>
                    <a:pt x="0" y="0"/>
                  </a:moveTo>
                  <a:lnTo>
                    <a:pt x="1198326" y="0"/>
                  </a:lnTo>
                  <a:lnTo>
                    <a:pt x="1198326" y="1174360"/>
                  </a:lnTo>
                  <a:lnTo>
                    <a:pt x="0" y="1174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8364315" y="3947451"/>
              <a:ext cx="1199034" cy="987704"/>
            </a:xfrm>
            <a:custGeom>
              <a:avLst/>
              <a:gdLst/>
              <a:ahLst/>
              <a:cxnLst/>
              <a:rect l="l" t="t" r="r" b="b"/>
              <a:pathLst>
                <a:path w="1199034" h="987704">
                  <a:moveTo>
                    <a:pt x="0" y="0"/>
                  </a:moveTo>
                  <a:lnTo>
                    <a:pt x="1199034" y="0"/>
                  </a:lnTo>
                  <a:lnTo>
                    <a:pt x="1199034" y="987705"/>
                  </a:lnTo>
                  <a:lnTo>
                    <a:pt x="0" y="98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4776447" y="3947451"/>
              <a:ext cx="1085702" cy="924204"/>
            </a:xfrm>
            <a:custGeom>
              <a:avLst/>
              <a:gdLst/>
              <a:ahLst/>
              <a:cxnLst/>
              <a:rect l="l" t="t" r="r" b="b"/>
              <a:pathLst>
                <a:path w="1085702" h="924204">
                  <a:moveTo>
                    <a:pt x="0" y="0"/>
                  </a:moveTo>
                  <a:lnTo>
                    <a:pt x="1085702" y="0"/>
                  </a:lnTo>
                  <a:lnTo>
                    <a:pt x="1085702" y="924205"/>
                  </a:lnTo>
                  <a:lnTo>
                    <a:pt x="0" y="9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481851" y="1536319"/>
              <a:ext cx="4601063" cy="1345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EMS is data-heavy (time series, geospatial, economic)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83722" y="5316514"/>
              <a:ext cx="4601063" cy="1345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“Glue language”: flexibility and integration.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532585" y="1536319"/>
              <a:ext cx="4862493" cy="1345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Large ecosystem (libraries: Numpy, Pandas, PyPSA, etc.)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533179" y="5293931"/>
              <a:ext cx="4861900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Community support (e.g., Python Nairobi)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070885" y="1758569"/>
              <a:ext cx="4358765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 source and collaborative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070885" y="5293931"/>
              <a:ext cx="4358765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Rapid prototyping, readable syntax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62782"/>
            <a:ext cx="9289177" cy="549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Generators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Produce energy, e.g., solar, wind, gas, hydro.</a:t>
            </a:r>
          </a:p>
          <a:p>
            <a:pPr marL="863601" lvl="2" indent="-287867" algn="l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Max capacity (MW), cost (to build &amp; run), efficiency, availability (especially for renewables), emissions.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Loads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Consume energy, e.g., cities, factories, residential areas.</a:t>
            </a:r>
          </a:p>
          <a:p>
            <a:pPr marL="863601" lvl="2" indent="-287867" algn="l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Energy demand profile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Transports energy. The grid infrastructure. Consists of:</a:t>
            </a:r>
          </a:p>
          <a:p>
            <a:pPr marL="1295402" lvl="3" indent="-323850" algn="l">
              <a:lnSpc>
                <a:spcPts val="2600"/>
              </a:lnSpc>
              <a:buFont typeface="Arial"/>
              <a:buChar char="￭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Buses (Nodes): Connection points where components meet (like electrical substations or junctions). </a:t>
            </a:r>
          </a:p>
          <a:p>
            <a:pPr marL="1295402" lvl="3" indent="-323850" algn="l">
              <a:lnSpc>
                <a:spcPts val="2600"/>
              </a:lnSpc>
              <a:buFont typeface="Arial"/>
              <a:buChar char="￭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Lines &amp; Transformers (Links): Carry power between buses. </a:t>
            </a:r>
          </a:p>
          <a:p>
            <a:pPr marL="863601" lvl="2" indent="-287867" algn="l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Capacity, length, voltage, impedance.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 b="1">
                <a:solidFill>
                  <a:srgbClr val="0202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Storage</a:t>
            </a: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: Shifts energy in time, e.g., batteries, pumped hydro storage.</a:t>
            </a:r>
          </a:p>
          <a:p>
            <a:pPr marL="863601" lvl="2" indent="-287867" algn="l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Energy capacity (MWh), power capacity (MW for charging/discharging), efficiency.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2020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5621343" cy="1698257"/>
            <a:chOff x="0" y="0"/>
            <a:chExt cx="7495124" cy="226434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495124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Components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73581"/>
              <a:ext cx="749512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333678"/>
              <a:ext cx="7495124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541853" y="8575224"/>
            <a:ext cx="973694" cy="1366152"/>
          </a:xfrm>
          <a:custGeom>
            <a:avLst/>
            <a:gdLst/>
            <a:ahLst/>
            <a:cxnLst/>
            <a:rect l="l" t="t" r="r" b="b"/>
            <a:pathLst>
              <a:path w="973694" h="1366152">
                <a:moveTo>
                  <a:pt x="0" y="0"/>
                </a:moveTo>
                <a:lnTo>
                  <a:pt x="973694" y="0"/>
                </a:lnTo>
                <a:lnTo>
                  <a:pt x="973694" y="1366152"/>
                </a:lnTo>
                <a:lnTo>
                  <a:pt x="0" y="136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75608" y="6377420"/>
            <a:ext cx="6999328" cy="3393487"/>
            <a:chOff x="0" y="0"/>
            <a:chExt cx="9332437" cy="4524650"/>
          </a:xfrm>
        </p:grpSpPr>
        <p:sp>
          <p:nvSpPr>
            <p:cNvPr id="10" name="TextBox 10"/>
            <p:cNvSpPr txBox="1"/>
            <p:nvPr/>
          </p:nvSpPr>
          <p:spPr>
            <a:xfrm>
              <a:off x="3266824" y="4314373"/>
              <a:ext cx="2798789" cy="210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5"/>
                </a:lnSpc>
              </a:pPr>
              <a:r>
                <a:rPr lang="en-US" sz="961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BiNus Library | bab2BMC20150034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9332437" cy="4333423"/>
            </a:xfrm>
            <a:custGeom>
              <a:avLst/>
              <a:gdLst/>
              <a:ahLst/>
              <a:cxnLst/>
              <a:rect l="l" t="t" r="r" b="b"/>
              <a:pathLst>
                <a:path w="9332437" h="4333423">
                  <a:moveTo>
                    <a:pt x="0" y="0"/>
                  </a:moveTo>
                  <a:lnTo>
                    <a:pt x="9332437" y="0"/>
                  </a:lnTo>
                  <a:lnTo>
                    <a:pt x="9332437" y="4333423"/>
                  </a:lnTo>
                  <a:lnTo>
                    <a:pt x="0" y="4333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0658805" y="881200"/>
            <a:ext cx="7032936" cy="4931846"/>
          </a:xfrm>
          <a:custGeom>
            <a:avLst/>
            <a:gdLst/>
            <a:ahLst/>
            <a:cxnLst/>
            <a:rect l="l" t="t" r="r" b="b"/>
            <a:pathLst>
              <a:path w="7032936" h="4931846">
                <a:moveTo>
                  <a:pt x="0" y="0"/>
                </a:moveTo>
                <a:lnTo>
                  <a:pt x="7032935" y="0"/>
                </a:lnTo>
                <a:lnTo>
                  <a:pt x="7032935" y="4931846"/>
                </a:lnTo>
                <a:lnTo>
                  <a:pt x="0" y="493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67558" y="3588481"/>
            <a:ext cx="7821566" cy="4546285"/>
          </a:xfrm>
          <a:custGeom>
            <a:avLst/>
            <a:gdLst/>
            <a:ahLst/>
            <a:cxnLst/>
            <a:rect l="l" t="t" r="r" b="b"/>
            <a:pathLst>
              <a:path w="7821566" h="4546285">
                <a:moveTo>
                  <a:pt x="0" y="0"/>
                </a:moveTo>
                <a:lnTo>
                  <a:pt x="7821566" y="0"/>
                </a:lnTo>
                <a:lnTo>
                  <a:pt x="7821566" y="4546285"/>
                </a:lnTo>
                <a:lnTo>
                  <a:pt x="0" y="4546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5582377" cy="1702886"/>
            <a:chOff x="0" y="0"/>
            <a:chExt cx="7443170" cy="227051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317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Physics of Flows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9753"/>
              <a:ext cx="74431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339850"/>
              <a:ext cx="7443170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Freeform 8"/>
          <p:cNvSpPr/>
          <p:nvPr/>
        </p:nvSpPr>
        <p:spPr>
          <a:xfrm>
            <a:off x="16195927" y="7485093"/>
            <a:ext cx="2770950" cy="2976607"/>
          </a:xfrm>
          <a:custGeom>
            <a:avLst/>
            <a:gdLst/>
            <a:ahLst/>
            <a:cxnLst/>
            <a:rect l="l" t="t" r="r" b="b"/>
            <a:pathLst>
              <a:path w="2770950" h="2976607">
                <a:moveTo>
                  <a:pt x="0" y="0"/>
                </a:moveTo>
                <a:lnTo>
                  <a:pt x="2770951" y="0"/>
                </a:lnTo>
                <a:lnTo>
                  <a:pt x="2770951" y="2976607"/>
                </a:lnTo>
                <a:lnTo>
                  <a:pt x="0" y="2976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847371"/>
            <a:ext cx="8732562" cy="2664620"/>
            <a:chOff x="0" y="0"/>
            <a:chExt cx="11643415" cy="35528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3415" cy="3552827"/>
            </a:xfrm>
            <a:custGeom>
              <a:avLst/>
              <a:gdLst/>
              <a:ahLst/>
              <a:cxnLst/>
              <a:rect l="l" t="t" r="r" b="b"/>
              <a:pathLst>
                <a:path w="11643415" h="3552827">
                  <a:moveTo>
                    <a:pt x="0" y="0"/>
                  </a:moveTo>
                  <a:lnTo>
                    <a:pt x="11643415" y="0"/>
                  </a:lnTo>
                  <a:lnTo>
                    <a:pt x="11643415" y="3552827"/>
                  </a:lnTo>
                  <a:lnTo>
                    <a:pt x="0" y="355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46" t="-20432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8509" y="467687"/>
              <a:ext cx="10820400" cy="464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3490" lvl="1" indent="-236745" algn="l">
                <a:lnSpc>
                  <a:spcPts val="2851"/>
                </a:lnSpc>
                <a:buFont typeface="Arial"/>
                <a:buChar char="•"/>
              </a:pPr>
              <a:r>
                <a:rPr lang="en-US" sz="2193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Kirchhoff’s Voltage Law (KVL)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189856"/>
            <a:ext cx="8992475" cy="2590474"/>
            <a:chOff x="0" y="0"/>
            <a:chExt cx="11989967" cy="3453966"/>
          </a:xfrm>
        </p:grpSpPr>
        <p:sp>
          <p:nvSpPr>
            <p:cNvPr id="13" name="Freeform 13"/>
            <p:cNvSpPr/>
            <p:nvPr/>
          </p:nvSpPr>
          <p:spPr>
            <a:xfrm>
              <a:off x="231785" y="0"/>
              <a:ext cx="11758182" cy="3453966"/>
            </a:xfrm>
            <a:custGeom>
              <a:avLst/>
              <a:gdLst/>
              <a:ahLst/>
              <a:cxnLst/>
              <a:rect l="l" t="t" r="r" b="b"/>
              <a:pathLst>
                <a:path w="11758182" h="3453966">
                  <a:moveTo>
                    <a:pt x="0" y="0"/>
                  </a:moveTo>
                  <a:lnTo>
                    <a:pt x="11758182" y="0"/>
                  </a:lnTo>
                  <a:lnTo>
                    <a:pt x="11758182" y="3453966"/>
                  </a:lnTo>
                  <a:lnTo>
                    <a:pt x="0" y="345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-13401"/>
              <a:ext cx="10820400" cy="464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3490" lvl="1" indent="-236745" algn="l">
                <a:lnSpc>
                  <a:spcPts val="2851"/>
                </a:lnSpc>
                <a:buFont typeface="Arial"/>
                <a:buChar char="•"/>
              </a:pPr>
              <a:r>
                <a:rPr lang="en-US" sz="2193">
                  <a:solidFill>
                    <a:srgbClr val="02020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Kirchhoff’s Current Law (KCL)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434645" y="1028700"/>
            <a:ext cx="5875404" cy="2149309"/>
          </a:xfrm>
          <a:custGeom>
            <a:avLst/>
            <a:gdLst/>
            <a:ahLst/>
            <a:cxnLst/>
            <a:rect l="l" t="t" r="r" b="b"/>
            <a:pathLst>
              <a:path w="5875404" h="2149309">
                <a:moveTo>
                  <a:pt x="0" y="0"/>
                </a:moveTo>
                <a:lnTo>
                  <a:pt x="5875404" y="0"/>
                </a:lnTo>
                <a:lnTo>
                  <a:pt x="5875404" y="2149309"/>
                </a:lnTo>
                <a:lnTo>
                  <a:pt x="0" y="21493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014509" y="1012958"/>
            <a:ext cx="8115300" cy="35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490" lvl="1" indent="-236745" algn="l">
              <a:lnSpc>
                <a:spcPts val="2851"/>
              </a:lnSpc>
              <a:buFont typeface="Arial"/>
              <a:buChar char="•"/>
            </a:pPr>
            <a:r>
              <a:rPr lang="en-US" sz="2193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Ohm’s Law 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621343" cy="1698257"/>
            <a:chOff x="0" y="0"/>
            <a:chExt cx="7495124" cy="2264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495124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</a:pPr>
              <a:r>
                <a:rPr lang="en-US" sz="4800">
                  <a:solidFill>
                    <a:srgbClr val="00304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Balance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73581"/>
              <a:ext cx="749512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20205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Systems Refresher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33678"/>
              <a:ext cx="7495124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16941087" y="139804"/>
            <a:ext cx="1248414" cy="1175779"/>
          </a:xfrm>
          <a:custGeom>
            <a:avLst/>
            <a:gdLst/>
            <a:ahLst/>
            <a:cxnLst/>
            <a:rect l="l" t="t" r="r" b="b"/>
            <a:pathLst>
              <a:path w="1248414" h="1175779">
                <a:moveTo>
                  <a:pt x="0" y="0"/>
                </a:moveTo>
                <a:lnTo>
                  <a:pt x="1248414" y="0"/>
                </a:lnTo>
                <a:lnTo>
                  <a:pt x="1248414" y="1175779"/>
                </a:lnTo>
                <a:lnTo>
                  <a:pt x="0" y="11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05661" y="4334133"/>
            <a:ext cx="8960222" cy="5196929"/>
          </a:xfrm>
          <a:custGeom>
            <a:avLst/>
            <a:gdLst/>
            <a:ahLst/>
            <a:cxnLst/>
            <a:rect l="l" t="t" r="r" b="b"/>
            <a:pathLst>
              <a:path w="8960222" h="5196929">
                <a:moveTo>
                  <a:pt x="0" y="0"/>
                </a:moveTo>
                <a:lnTo>
                  <a:pt x="8960222" y="0"/>
                </a:lnTo>
                <a:lnTo>
                  <a:pt x="8960222" y="5196928"/>
                </a:lnTo>
                <a:lnTo>
                  <a:pt x="0" y="5196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2375" y="4096010"/>
            <a:ext cx="7592703" cy="5970671"/>
          </a:xfrm>
          <a:custGeom>
            <a:avLst/>
            <a:gdLst/>
            <a:ahLst/>
            <a:cxnLst/>
            <a:rect l="l" t="t" r="r" b="b"/>
            <a:pathLst>
              <a:path w="7592703" h="5970671">
                <a:moveTo>
                  <a:pt x="0" y="0"/>
                </a:moveTo>
                <a:lnTo>
                  <a:pt x="7592704" y="0"/>
                </a:lnTo>
                <a:lnTo>
                  <a:pt x="759270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1187086"/>
            <a:ext cx="7705757" cy="2908923"/>
          </a:xfrm>
          <a:custGeom>
            <a:avLst/>
            <a:gdLst/>
            <a:ahLst/>
            <a:cxnLst/>
            <a:rect l="l" t="t" r="r" b="b"/>
            <a:pathLst>
              <a:path w="7705757" h="2908923">
                <a:moveTo>
                  <a:pt x="0" y="0"/>
                </a:moveTo>
                <a:lnTo>
                  <a:pt x="7705757" y="0"/>
                </a:lnTo>
                <a:lnTo>
                  <a:pt x="7705757" y="2908924"/>
                </a:lnTo>
                <a:lnTo>
                  <a:pt x="0" y="2908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39250"/>
            <a:ext cx="152400" cy="1714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105359"/>
            <a:ext cx="7276961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At every bus and at every moment in time: </a:t>
            </a:r>
            <a:r>
              <a:rPr lang="en-US" sz="2400" b="1">
                <a:solidFill>
                  <a:srgbClr val="02020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Energy In = Energy Out</a:t>
            </a:r>
            <a:r>
              <a:rPr lang="en-US" sz="2400">
                <a:solidFill>
                  <a:srgbClr val="02020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2483</Words>
  <Application>Microsoft Office PowerPoint</Application>
  <PresentationFormat>Custom</PresentationFormat>
  <Paragraphs>375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Montserrat Classic</vt:lpstr>
      <vt:lpstr>Calibri</vt:lpstr>
      <vt:lpstr>Arial</vt:lpstr>
      <vt:lpstr>Montserrat Classic Bold</vt:lpstr>
      <vt:lpstr>Montserrat Bold</vt:lpstr>
      <vt:lpstr>Montserrat</vt:lpstr>
      <vt:lpstr>Source Sans Pro</vt:lpstr>
      <vt:lpstr>Montserrat Italics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ESM-Python-Nairobi</dc:title>
  <dc:creator>Chrispine Tinega</dc:creator>
  <cp:lastModifiedBy>Chrispine Tinega</cp:lastModifiedBy>
  <cp:revision>4</cp:revision>
  <dcterms:created xsi:type="dcterms:W3CDTF">2006-08-16T00:00:00Z</dcterms:created>
  <dcterms:modified xsi:type="dcterms:W3CDTF">2025-04-05T14:38:46Z</dcterms:modified>
  <dc:identifier>DAGhyv5vA1g</dc:identifier>
</cp:coreProperties>
</file>